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56" r:id="rId3"/>
    <p:sldId id="302" r:id="rId4"/>
    <p:sldId id="304" r:id="rId5"/>
    <p:sldId id="306" r:id="rId6"/>
    <p:sldId id="307" r:id="rId7"/>
    <p:sldId id="300" r:id="rId8"/>
    <p:sldId id="305" r:id="rId9"/>
    <p:sldId id="261" r:id="rId10"/>
    <p:sldId id="278" r:id="rId11"/>
    <p:sldId id="283" r:id="rId12"/>
    <p:sldId id="301" r:id="rId13"/>
    <p:sldId id="312" r:id="rId14"/>
    <p:sldId id="311" r:id="rId15"/>
    <p:sldId id="314" r:id="rId16"/>
    <p:sldId id="316" r:id="rId17"/>
    <p:sldId id="313" r:id="rId18"/>
    <p:sldId id="309" r:id="rId19"/>
    <p:sldId id="310" r:id="rId20"/>
    <p:sldId id="315" r:id="rId21"/>
    <p:sldId id="317" r:id="rId22"/>
    <p:sldId id="318" r:id="rId2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4A0B282-4BBA-45C2-BC97-FDEE9C12931F}" type="datetimeFigureOut">
              <a:rPr lang="en-GB"/>
              <a:pPr>
                <a:defRPr/>
              </a:pPr>
              <a:t>27/03/2015</a:t>
            </a:fld>
            <a:endParaRPr lang="en-GB" dirty="0"/>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84028B-1A0D-498D-8410-5A08A271997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8050" fontAlgn="base">
              <a:spcBef>
                <a:spcPct val="0"/>
              </a:spcBef>
              <a:spcAft>
                <a:spcPct val="0"/>
              </a:spcAft>
            </a:pPr>
            <a:fld id="{28B4313D-E526-4ED0-AFA4-7BE606545B64}" type="slidenum">
              <a:rPr lang="en-GB" smtClean="0">
                <a:solidFill>
                  <a:srgbClr val="000000"/>
                </a:solidFill>
                <a:latin typeface="Arial" charset="0"/>
                <a:ea typeface="ＭＳ Ｐゴシック"/>
                <a:cs typeface="ＭＳ Ｐゴシック"/>
              </a:rPr>
              <a:pPr defTabSz="908050" fontAlgn="base">
                <a:spcBef>
                  <a:spcPct val="0"/>
                </a:spcBef>
                <a:spcAft>
                  <a:spcPct val="0"/>
                </a:spcAft>
              </a:pPr>
              <a:t>1</a:t>
            </a:fld>
            <a:endParaRPr lang="en-GB" smtClean="0">
              <a:solidFill>
                <a:srgbClr val="000000"/>
              </a:solidFill>
              <a:latin typeface="Arial" charset="0"/>
              <a:ea typeface="ＭＳ Ｐゴシック"/>
              <a:cs typeface="ＭＳ Ｐゴシック"/>
            </a:endParaRPr>
          </a:p>
        </p:txBody>
      </p:sp>
      <p:sp>
        <p:nvSpPr>
          <p:cNvPr id="28674" name="Rectangle 2"/>
          <p:cNvSpPr>
            <a:spLocks noGrp="1" noRot="1" noChangeAspect="1" noChangeArrowheads="1" noTextEdit="1"/>
          </p:cNvSpPr>
          <p:nvPr>
            <p:ph type="sldImg"/>
          </p:nvPr>
        </p:nvSpPr>
        <p:spPr bwMode="auto">
          <a:xfrm>
            <a:off x="901700" y="741363"/>
            <a:ext cx="4965700" cy="3724275"/>
          </a:xfrm>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Introductions. </a:t>
            </a:r>
          </a:p>
          <a:p>
            <a:pPr eaLnBrk="1" hangingPunct="1">
              <a:spcBef>
                <a:spcPct val="0"/>
              </a:spcBef>
            </a:pPr>
            <a:r>
              <a:rPr lang="en-GB" smtClean="0"/>
              <a:t>Roles at HMIP.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defTabSz="908050"/>
            <a:fld id="{14C048E4-48C1-47E0-9049-B4E194571F92}" type="slidenum">
              <a:rPr lang="en-GB" sz="1200">
                <a:solidFill>
                  <a:srgbClr val="000000"/>
                </a:solidFill>
                <a:ea typeface="ＭＳ Ｐゴシック"/>
                <a:cs typeface="ＭＳ Ｐゴシック"/>
              </a:rPr>
              <a:pPr algn="r" defTabSz="908050"/>
              <a:t>2</a:t>
            </a:fld>
            <a:endParaRPr lang="en-GB" sz="1200">
              <a:solidFill>
                <a:srgbClr val="000000"/>
              </a:solidFill>
              <a:ea typeface="ＭＳ Ｐゴシック"/>
              <a:cs typeface="ＭＳ Ｐゴシック"/>
            </a:endParaRPr>
          </a:p>
        </p:txBody>
      </p:sp>
      <p:sp>
        <p:nvSpPr>
          <p:cNvPr id="30722"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Established by Prison Act 1952 – powers are in law which means they cannot be challenged. </a:t>
            </a:r>
          </a:p>
          <a:p>
            <a:pPr eaLnBrk="1" hangingPunct="1">
              <a:spcBef>
                <a:spcPct val="0"/>
              </a:spcBef>
            </a:pPr>
            <a:r>
              <a:rPr lang="en-GB" smtClean="0"/>
              <a:t>The most important thing about HMIP is that we are independent - independent of the prison authorities and of the government </a:t>
            </a:r>
          </a:p>
          <a:p>
            <a:pPr eaLnBrk="1" hangingPunct="1">
              <a:spcBef>
                <a:spcPct val="0"/>
              </a:spcBef>
            </a:pPr>
            <a:r>
              <a:rPr lang="en-GB" smtClean="0"/>
              <a:t>Funding provided by Ministry of Justice, but there should be no interference by Ministry in how that budget is spent. There is no interference in how prisons are inspected or in the content of reports. </a:t>
            </a:r>
          </a:p>
          <a:p>
            <a:pPr eaLnBrk="1" hangingPunct="1">
              <a:spcBef>
                <a:spcPct val="0"/>
              </a:spcBef>
            </a:pPr>
            <a:r>
              <a:rPr lang="en-GB" smtClean="0"/>
              <a:t>Chief Inspector is appointed from outside the Prison Service, recruited through open and fair competition, nomination is approved by a cross-party committee in Parliament. He is appointed by the Queen </a:t>
            </a:r>
          </a:p>
          <a:p>
            <a:pPr eaLnBrk="1" hangingPunct="1">
              <a:spcBef>
                <a:spcPct val="0"/>
              </a:spcBef>
            </a:pPr>
            <a:r>
              <a:rPr lang="en-GB" smtClean="0"/>
              <a:t>Role is to report on the treatment of prisoners and the conditions in prisons </a:t>
            </a:r>
          </a:p>
          <a:p>
            <a:pPr eaLnBrk="1" hangingPunct="1">
              <a:spcBef>
                <a:spcPct val="0"/>
              </a:spcBef>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3849688" y="9428163"/>
            <a:ext cx="2946400" cy="496887"/>
          </a:xfrm>
          <a:prstGeom prst="rect">
            <a:avLst/>
          </a:prstGeom>
          <a:noFill/>
          <a:ln>
            <a:miter lim="800000"/>
            <a:headEnd/>
            <a:tailEnd/>
          </a:ln>
        </p:spPr>
        <p:txBody>
          <a:bodyPr anchor="b"/>
          <a:lstStyle/>
          <a:p>
            <a:pPr algn="r">
              <a:defRPr/>
            </a:pPr>
            <a:fld id="{799E2464-A759-4D9A-8273-0CFD10CAD130}" type="slidenum">
              <a:rPr lang="en-GB" sz="1200">
                <a:solidFill>
                  <a:srgbClr val="000000"/>
                </a:solidFill>
                <a:latin typeface="+mn-lt"/>
              </a:rPr>
              <a:pPr algn="r">
                <a:defRPr/>
              </a:pPr>
              <a:t>7</a:t>
            </a:fld>
            <a:endParaRPr lang="en-GB" sz="1200">
              <a:solidFill>
                <a:srgbClr val="000000"/>
              </a:solidFill>
              <a:latin typeface="+mn-lt"/>
            </a:endParaRPr>
          </a:p>
        </p:txBody>
      </p:sp>
      <p:sp>
        <p:nvSpPr>
          <p:cNvPr id="36866"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GB" sz="1000" smtClean="0"/>
              <a:t>HMIP sets own standards for inspection – independent of those of the prison service. </a:t>
            </a:r>
          </a:p>
          <a:p>
            <a:pPr eaLnBrk="1" hangingPunct="1">
              <a:lnSpc>
                <a:spcPct val="90000"/>
              </a:lnSpc>
              <a:spcBef>
                <a:spcPct val="0"/>
              </a:spcBef>
            </a:pPr>
            <a:r>
              <a:rPr lang="en-GB" sz="1000" smtClean="0"/>
              <a:t>- These are known as </a:t>
            </a:r>
            <a:r>
              <a:rPr lang="en-GB" sz="1000" b="1" smtClean="0"/>
              <a:t>Expectations</a:t>
            </a:r>
          </a:p>
          <a:p>
            <a:pPr eaLnBrk="1" hangingPunct="1">
              <a:lnSpc>
                <a:spcPct val="90000"/>
              </a:lnSpc>
              <a:spcBef>
                <a:spcPct val="0"/>
              </a:spcBef>
            </a:pPr>
            <a:r>
              <a:rPr lang="en-GB" sz="1000" smtClean="0"/>
              <a:t> - They are in the public domain, so accessible to the Prison service, other detention authorities and the public</a:t>
            </a:r>
          </a:p>
          <a:p>
            <a:pPr eaLnBrk="1" hangingPunct="1">
              <a:lnSpc>
                <a:spcPct val="90000"/>
              </a:lnSpc>
              <a:spcBef>
                <a:spcPct val="0"/>
              </a:spcBef>
              <a:buFontTx/>
              <a:buChar char="-"/>
            </a:pPr>
            <a:r>
              <a:rPr lang="en-GB" sz="1000" smtClean="0"/>
              <a:t> This ensures transparency and demonstrates our independence. </a:t>
            </a:r>
          </a:p>
          <a:p>
            <a:pPr eaLnBrk="1" hangingPunct="1">
              <a:lnSpc>
                <a:spcPct val="90000"/>
              </a:lnSpc>
              <a:spcBef>
                <a:spcPct val="0"/>
              </a:spcBef>
              <a:buFontTx/>
              <a:buChar char="-"/>
            </a:pPr>
            <a:r>
              <a:rPr lang="en-GB" sz="1000" smtClean="0"/>
              <a:t> For each type of detention inspected we have a different set of expectations</a:t>
            </a:r>
          </a:p>
          <a:p>
            <a:pPr eaLnBrk="1" hangingPunct="1">
              <a:lnSpc>
                <a:spcPct val="90000"/>
              </a:lnSpc>
              <a:spcBef>
                <a:spcPct val="0"/>
              </a:spcBef>
            </a:pPr>
            <a:endParaRPr lang="en-GB" sz="1000" smtClean="0"/>
          </a:p>
          <a:p>
            <a:pPr eaLnBrk="1" hangingPunct="1">
              <a:lnSpc>
                <a:spcPct val="90000"/>
              </a:lnSpc>
              <a:spcBef>
                <a:spcPct val="0"/>
              </a:spcBef>
            </a:pPr>
            <a:r>
              <a:rPr lang="en-GB" sz="1000" smtClean="0"/>
              <a:t>Expectations focus specifically on </a:t>
            </a:r>
            <a:r>
              <a:rPr lang="en-GB" sz="1000" b="1" smtClean="0"/>
              <a:t>outcomes for prisoners</a:t>
            </a:r>
            <a:r>
              <a:rPr lang="en-GB" sz="1000" smtClean="0"/>
              <a:t>. </a:t>
            </a:r>
          </a:p>
          <a:p>
            <a:pPr eaLnBrk="1" hangingPunct="1">
              <a:lnSpc>
                <a:spcPct val="90000"/>
              </a:lnSpc>
              <a:spcBef>
                <a:spcPct val="0"/>
              </a:spcBef>
            </a:pPr>
            <a:r>
              <a:rPr lang="en-GB" sz="1000" smtClean="0"/>
              <a:t> - They referenced against international human rights standards </a:t>
            </a:r>
          </a:p>
          <a:p>
            <a:pPr eaLnBrk="1" hangingPunct="1">
              <a:lnSpc>
                <a:spcPct val="90000"/>
              </a:lnSpc>
              <a:spcBef>
                <a:spcPct val="0"/>
              </a:spcBef>
            </a:pPr>
            <a:r>
              <a:rPr lang="en-GB" sz="1000" smtClean="0"/>
              <a:t> - and they have less focus on management or processes except insofar as they deliver those outcomes</a:t>
            </a:r>
          </a:p>
          <a:p>
            <a:pPr eaLnBrk="1" hangingPunct="1">
              <a:lnSpc>
                <a:spcPct val="90000"/>
              </a:lnSpc>
              <a:spcBef>
                <a:spcPct val="0"/>
              </a:spcBef>
            </a:pPr>
            <a:r>
              <a:rPr lang="en-GB" sz="1000" smtClean="0"/>
              <a:t> </a:t>
            </a:r>
          </a:p>
          <a:p>
            <a:pPr eaLnBrk="1" hangingPunct="1">
              <a:lnSpc>
                <a:spcPct val="90000"/>
              </a:lnSpc>
              <a:spcBef>
                <a:spcPct val="0"/>
              </a:spcBef>
            </a:pPr>
            <a:r>
              <a:rPr lang="en-GB" sz="1000" smtClean="0"/>
              <a:t>The underlying principle of our inspection criteria is the concept of a </a:t>
            </a:r>
            <a:r>
              <a:rPr lang="en-GB" sz="1000" b="1" smtClean="0"/>
              <a:t>healthy prison. </a:t>
            </a:r>
          </a:p>
          <a:p>
            <a:pPr eaLnBrk="1" hangingPunct="1">
              <a:lnSpc>
                <a:spcPct val="90000"/>
              </a:lnSpc>
              <a:spcBef>
                <a:spcPct val="0"/>
              </a:spcBef>
            </a:pPr>
            <a:r>
              <a:rPr lang="en-GB" sz="1000" smtClean="0"/>
              <a:t> - idea originated from some work the World Heath Organisation did in the late 1990s. </a:t>
            </a:r>
          </a:p>
          <a:p>
            <a:pPr eaLnBrk="1" hangingPunct="1">
              <a:lnSpc>
                <a:spcPct val="90000"/>
              </a:lnSpc>
              <a:spcBef>
                <a:spcPct val="0"/>
              </a:spcBef>
            </a:pPr>
            <a:r>
              <a:rPr lang="en-GB" sz="1000" smtClean="0"/>
              <a:t> </a:t>
            </a:r>
          </a:p>
          <a:p>
            <a:pPr eaLnBrk="1" hangingPunct="1">
              <a:lnSpc>
                <a:spcPct val="90000"/>
              </a:lnSpc>
              <a:spcBef>
                <a:spcPct val="0"/>
              </a:spcBef>
            </a:pPr>
            <a:r>
              <a:rPr lang="en-GB" sz="1000" smtClean="0"/>
              <a:t>We have Four tests to assess the health of a prison and outcomes for prisoners :</a:t>
            </a:r>
          </a:p>
          <a:p>
            <a:pPr eaLnBrk="1" hangingPunct="1">
              <a:lnSpc>
                <a:spcPct val="90000"/>
              </a:lnSpc>
              <a:spcBef>
                <a:spcPct val="0"/>
              </a:spcBef>
            </a:pPr>
            <a:endParaRPr lang="en-GB" sz="1000" smtClean="0"/>
          </a:p>
          <a:p>
            <a:pPr eaLnBrk="1" hangingPunct="1">
              <a:lnSpc>
                <a:spcPct val="90000"/>
              </a:lnSpc>
              <a:spcBef>
                <a:spcPct val="0"/>
              </a:spcBef>
              <a:buFontTx/>
              <a:buAutoNum type="arabicPeriod"/>
            </a:pPr>
            <a:r>
              <a:rPr lang="en-GB" sz="1000" smtClean="0"/>
              <a:t>The first is </a:t>
            </a:r>
            <a:r>
              <a:rPr lang="en-GB" sz="1000" b="1" smtClean="0"/>
              <a:t>safety</a:t>
            </a:r>
            <a:r>
              <a:rPr lang="en-GB" sz="1000" smtClean="0"/>
              <a:t> where all prisoners, even the most vulnerable, are held safely. </a:t>
            </a:r>
          </a:p>
          <a:p>
            <a:pPr eaLnBrk="1" hangingPunct="1">
              <a:lnSpc>
                <a:spcPct val="90000"/>
              </a:lnSpc>
              <a:spcBef>
                <a:spcPct val="0"/>
              </a:spcBef>
              <a:buFontTx/>
              <a:buAutoNum type="arabicPeriod"/>
            </a:pPr>
            <a:r>
              <a:rPr lang="en-GB" sz="1000" smtClean="0"/>
              <a:t>Secondly, </a:t>
            </a:r>
            <a:r>
              <a:rPr lang="en-GB" sz="1000" b="1" smtClean="0"/>
              <a:t>respect</a:t>
            </a:r>
            <a:r>
              <a:rPr lang="en-GB" sz="1000" smtClean="0"/>
              <a:t>  - prisoners are treated with respect for their human dignity</a:t>
            </a:r>
          </a:p>
          <a:p>
            <a:pPr eaLnBrk="1" hangingPunct="1">
              <a:lnSpc>
                <a:spcPct val="90000"/>
              </a:lnSpc>
              <a:spcBef>
                <a:spcPct val="0"/>
              </a:spcBef>
              <a:buFontTx/>
              <a:buAutoNum type="arabicPeriod"/>
            </a:pPr>
            <a:r>
              <a:rPr lang="en-GB" sz="1000" b="1" smtClean="0"/>
              <a:t>Purposeful activity</a:t>
            </a:r>
            <a:r>
              <a:rPr lang="en-GB" sz="1000" smtClean="0"/>
              <a:t>, meaning that prisoners are able, and expected, to engage in activity that is likely to benefit them both in prison and on release. </a:t>
            </a:r>
          </a:p>
          <a:p>
            <a:pPr eaLnBrk="1" hangingPunct="1">
              <a:lnSpc>
                <a:spcPct val="90000"/>
              </a:lnSpc>
              <a:spcBef>
                <a:spcPct val="0"/>
              </a:spcBef>
              <a:buFontTx/>
              <a:buAutoNum type="arabicPeriod"/>
            </a:pPr>
            <a:r>
              <a:rPr lang="en-GB" sz="1000" smtClean="0"/>
              <a:t>Finally, </a:t>
            </a:r>
            <a:r>
              <a:rPr lang="en-GB" sz="1000" b="1" smtClean="0"/>
              <a:t>resettlement</a:t>
            </a:r>
            <a:r>
              <a:rPr lang="en-GB" sz="1000" smtClean="0"/>
              <a:t> - Prisoners are prepared for their release back into the community and effectively helped to reduce the likelihood of reoffending. </a:t>
            </a:r>
          </a:p>
          <a:p>
            <a:pPr lvl="2" eaLnBrk="1" hangingPunct="1">
              <a:lnSpc>
                <a:spcPct val="90000"/>
              </a:lnSpc>
              <a:spcBef>
                <a:spcPct val="0"/>
              </a:spcBef>
            </a:pPr>
            <a:r>
              <a:rPr lang="en-GB" sz="1000" smtClean="0"/>
              <a:t>	</a:t>
            </a:r>
          </a:p>
          <a:p>
            <a:pPr lvl="2" eaLnBrk="1" hangingPunct="1">
              <a:lnSpc>
                <a:spcPct val="90000"/>
              </a:lnSpc>
              <a:spcBef>
                <a:spcPct val="0"/>
              </a:spcBef>
            </a:pPr>
            <a:r>
              <a:rPr lang="en-GB" sz="1000" smtClean="0"/>
              <a:t>[NEXT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8050" fontAlgn="base">
              <a:spcBef>
                <a:spcPct val="0"/>
              </a:spcBef>
              <a:spcAft>
                <a:spcPct val="0"/>
              </a:spcAft>
            </a:pPr>
            <a:fld id="{9CA74D5B-1FFE-4990-8FC8-2AE9E878A7AE}" type="slidenum">
              <a:rPr lang="en-GB" smtClean="0">
                <a:solidFill>
                  <a:srgbClr val="000000"/>
                </a:solidFill>
                <a:latin typeface="Arial" charset="0"/>
                <a:ea typeface="ＭＳ Ｐゴシック"/>
                <a:cs typeface="ＭＳ Ｐゴシック"/>
              </a:rPr>
              <a:pPr defTabSz="908050" fontAlgn="base">
                <a:spcBef>
                  <a:spcPct val="0"/>
                </a:spcBef>
                <a:spcAft>
                  <a:spcPct val="0"/>
                </a:spcAft>
              </a:pPr>
              <a:t>8</a:t>
            </a:fld>
            <a:endParaRPr lang="en-GB" smtClean="0">
              <a:solidFill>
                <a:srgbClr val="000000"/>
              </a:solidFill>
              <a:latin typeface="Arial" charset="0"/>
              <a:ea typeface="ＭＳ Ｐゴシック"/>
              <a:cs typeface="ＭＳ Ｐゴシック"/>
            </a:endParaRPr>
          </a:p>
        </p:txBody>
      </p:sp>
      <p:sp>
        <p:nvSpPr>
          <p:cNvPr id="38914"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Independence is the most important thing </a:t>
            </a:r>
          </a:p>
          <a:p>
            <a:pPr eaLnBrk="1" hangingPunct="1">
              <a:spcBef>
                <a:spcPct val="0"/>
              </a:spcBef>
            </a:pPr>
            <a:r>
              <a:rPr lang="en-GB" smtClean="0"/>
              <a:t>Very much a human rights based organisation</a:t>
            </a:r>
          </a:p>
          <a:p>
            <a:pPr eaLnBrk="1" hangingPunct="1">
              <a:spcBef>
                <a:spcPct val="0"/>
              </a:spcBef>
            </a:pPr>
            <a:r>
              <a:rPr lang="en-GB" smtClean="0"/>
              <a:t>Talk to detainees in private </a:t>
            </a:r>
          </a:p>
          <a:p>
            <a:pPr eaLnBrk="1" hangingPunct="1">
              <a:spcBef>
                <a:spcPct val="0"/>
              </a:spcBef>
            </a:pPr>
            <a:r>
              <a:rPr lang="en-GB" smtClean="0"/>
              <a:t>Legal status – helps with independent and ensures right to access prisons cannot be challenged </a:t>
            </a:r>
          </a:p>
          <a:p>
            <a:pPr eaLnBrk="1" hangingPunct="1">
              <a:spcBef>
                <a:spcPct val="0"/>
              </a:spcBef>
            </a:pPr>
            <a:r>
              <a:rPr lang="en-GB" smtClean="0"/>
              <a:t>Media status – the Inspectorate is a well regarded and trusted source of information on what is happening inside prisons. Its findings are accurate, trusted and well-regarded. The public and media know HMIP is independent so this increases trust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BD7733-733C-410C-AB24-0031B766A60E}" type="slidenum">
              <a:rPr lang="en-GB">
                <a:solidFill>
                  <a:srgbClr val="000000"/>
                </a:solidFill>
              </a:rPr>
              <a:pPr fontAlgn="base">
                <a:spcBef>
                  <a:spcPct val="0"/>
                </a:spcBef>
                <a:spcAft>
                  <a:spcPct val="0"/>
                </a:spcAft>
                <a:defRPr/>
              </a:pPr>
              <a:t>10</a:t>
            </a:fld>
            <a:endParaRPr lang="en-GB">
              <a:solidFill>
                <a:srgbClr val="000000"/>
              </a:solidFill>
            </a:endParaRPr>
          </a:p>
        </p:txBody>
      </p:sp>
      <p:sp>
        <p:nvSpPr>
          <p:cNvPr id="41986"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Just before I get in to the prisoner survey, I’ll give you a quick overview of inspection methodology and how judgements are made about establishments. </a:t>
            </a:r>
          </a:p>
          <a:p>
            <a:pPr eaLnBrk="1" hangingPunct="1">
              <a:spcBef>
                <a:spcPct val="0"/>
              </a:spcBef>
            </a:pPr>
            <a:endParaRPr lang="en-GB" smtClean="0"/>
          </a:p>
          <a:p>
            <a:pPr eaLnBrk="1" hangingPunct="1">
              <a:spcBef>
                <a:spcPct val="0"/>
              </a:spcBef>
            </a:pPr>
            <a:r>
              <a:rPr lang="en-GB" smtClean="0"/>
              <a:t>We use both qualitative and quantitative methodologies to gather evidence, drawing on a range of sources: </a:t>
            </a:r>
          </a:p>
          <a:p>
            <a:pPr eaLnBrk="1" hangingPunct="1">
              <a:spcBef>
                <a:spcPct val="0"/>
              </a:spcBef>
            </a:pPr>
            <a:r>
              <a:rPr lang="en-GB" smtClean="0"/>
              <a:t> - prisoner survey is just one source</a:t>
            </a:r>
          </a:p>
          <a:p>
            <a:pPr eaLnBrk="1" hangingPunct="1">
              <a:spcBef>
                <a:spcPct val="0"/>
              </a:spcBef>
            </a:pPr>
            <a:r>
              <a:rPr lang="en-GB" smtClean="0"/>
              <a:t> - inspectors also make observations, review documentation, and talk to people, both formally and informally</a:t>
            </a:r>
          </a:p>
          <a:p>
            <a:pPr eaLnBrk="1" hangingPunct="1">
              <a:spcBef>
                <a:spcPct val="0"/>
              </a:spcBef>
            </a:pPr>
            <a:endParaRPr lang="en-GB" smtClean="0"/>
          </a:p>
          <a:p>
            <a:pPr eaLnBrk="1" hangingPunct="1">
              <a:spcBef>
                <a:spcPct val="0"/>
              </a:spcBef>
            </a:pPr>
            <a:r>
              <a:rPr lang="en-GB" smtClean="0"/>
              <a:t>Inspections usually take place during a one-two week period. </a:t>
            </a:r>
          </a:p>
          <a:p>
            <a:pPr eaLnBrk="1" hangingPunct="1">
              <a:spcBef>
                <a:spcPct val="0"/>
              </a:spcBef>
            </a:pPr>
            <a:r>
              <a:rPr lang="en-GB" smtClean="0"/>
              <a:t> - evidence is reviewed and discussed informally on a daily basis by the team,</a:t>
            </a:r>
          </a:p>
          <a:p>
            <a:pPr eaLnBrk="1" hangingPunct="1">
              <a:spcBef>
                <a:spcPct val="0"/>
              </a:spcBef>
            </a:pPr>
            <a:r>
              <a:rPr lang="en-GB" smtClean="0"/>
              <a:t> - emerging findings checked and further explored</a:t>
            </a:r>
          </a:p>
          <a:p>
            <a:pPr eaLnBrk="1" hangingPunct="1">
              <a:spcBef>
                <a:spcPct val="0"/>
              </a:spcBef>
              <a:buFontTx/>
              <a:buChar char="-"/>
            </a:pPr>
            <a:r>
              <a:rPr lang="en-GB" smtClean="0"/>
              <a:t>towards the end of the inspection a more formal meeting takes place to assess against the 4 healthy prison tests</a:t>
            </a:r>
          </a:p>
          <a:p>
            <a:pPr eaLnBrk="1" hangingPunct="1">
              <a:spcBef>
                <a:spcPct val="0"/>
              </a:spcBef>
              <a:buFontTx/>
              <a:buChar char="-"/>
            </a:pPr>
            <a:r>
              <a:rPr lang="en-GB" smtClean="0"/>
              <a:t> Data from different sources triangulated, so we never use one evidence source alone, evidence is always obtained from three different sources. For example, inspectors may use our detainee survey and documentary analysis and then combine these with information gleaned from interviews with staff or detainees.  This method provides a robust and rigorous inspection methodology and allows inspectors to test the validity of their findings and its impact on the wider prison population. </a:t>
            </a:r>
          </a:p>
          <a:p>
            <a:pPr eaLnBrk="1" hangingPunct="1">
              <a:spcBef>
                <a:spcPct val="0"/>
              </a:spcBef>
              <a:buFontTx/>
              <a:buChar char="-"/>
            </a:pPr>
            <a:endParaRPr lang="en-GB" smtClean="0"/>
          </a:p>
          <a:p>
            <a:pPr eaLnBrk="1" hangingPunct="1">
              <a:spcBef>
                <a:spcPct val="0"/>
              </a:spcBef>
            </a:pPr>
            <a:r>
              <a:rPr lang="en-GB" smtClean="0"/>
              <a:t>A judgement is made about outcomes in each of the four Healthy Prison areas (i.e. safety, respect, purposeful activity, resettlement). The scores can range from 1 (poor outcomes) to 4 (good outcomes) for each.</a:t>
            </a:r>
          </a:p>
          <a:p>
            <a:pPr eaLnBrk="1" hangingPunct="1">
              <a:spcBef>
                <a:spcPct val="0"/>
              </a:spcBef>
            </a:pPr>
            <a:r>
              <a:rPr lang="en-GB" smtClean="0"/>
              <a:t>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5"/>
          <p:cNvSpPr>
            <a:spLocks noChangeArrowheads="1"/>
          </p:cNvSpPr>
          <p:nvPr/>
        </p:nvSpPr>
        <p:spPr bwMode="auto">
          <a:xfrm>
            <a:off x="449263" y="0"/>
            <a:ext cx="1619250" cy="6858000"/>
          </a:xfrm>
          <a:prstGeom prst="rect">
            <a:avLst/>
          </a:prstGeom>
          <a:solidFill>
            <a:srgbClr val="881369"/>
          </a:solidFill>
          <a:ln w="9525">
            <a:noFill/>
            <a:miter lim="800000"/>
            <a:headEnd/>
            <a:tailEnd/>
          </a:ln>
          <a:effectLst/>
        </p:spPr>
        <p:txBody>
          <a:bodyPr wrap="none" lIns="0" tIns="0" rIns="0" bIns="0" anchor="ctr"/>
          <a:lstStyle/>
          <a:p>
            <a:pPr>
              <a:spcBef>
                <a:spcPct val="20000"/>
              </a:spcBef>
              <a:defRPr/>
            </a:pPr>
            <a:endParaRPr lang="en-US" sz="2400" dirty="0">
              <a:solidFill>
                <a:srgbClr val="000000"/>
              </a:solidFill>
              <a:latin typeface="+mn-lt"/>
              <a:ea typeface="ＭＳ Ｐゴシック" charset="-128"/>
            </a:endParaRPr>
          </a:p>
        </p:txBody>
      </p:sp>
      <p:pic>
        <p:nvPicPr>
          <p:cNvPr id="5" name="Picture 26" descr="HM Inspectorate of Prisons"/>
          <p:cNvPicPr>
            <a:picLocks noChangeAspect="1" noChangeArrowheads="1"/>
          </p:cNvPicPr>
          <p:nvPr/>
        </p:nvPicPr>
        <p:blipFill>
          <a:blip r:embed="rId2"/>
          <a:srcRect/>
          <a:stretch>
            <a:fillRect/>
          </a:stretch>
        </p:blipFill>
        <p:spPr bwMode="auto">
          <a:xfrm>
            <a:off x="628650" y="539750"/>
            <a:ext cx="1258888" cy="1258888"/>
          </a:xfrm>
          <a:prstGeom prst="rect">
            <a:avLst/>
          </a:prstGeom>
          <a:noFill/>
          <a:ln w="9525">
            <a:noFill/>
            <a:miter lim="800000"/>
            <a:headEnd/>
            <a:tailEnd/>
          </a:ln>
        </p:spPr>
      </p:pic>
      <p:pic>
        <p:nvPicPr>
          <p:cNvPr id="6" name="Picture 27" descr="national preventive mechanism"/>
          <p:cNvPicPr>
            <a:picLocks noChangeAspect="1" noChangeArrowheads="1"/>
          </p:cNvPicPr>
          <p:nvPr/>
        </p:nvPicPr>
        <p:blipFill>
          <a:blip r:embed="rId3"/>
          <a:srcRect/>
          <a:stretch>
            <a:fillRect/>
          </a:stretch>
        </p:blipFill>
        <p:spPr bwMode="auto">
          <a:xfrm>
            <a:off x="628650" y="5102225"/>
            <a:ext cx="1258888" cy="1350963"/>
          </a:xfrm>
          <a:prstGeom prst="rect">
            <a:avLst/>
          </a:prstGeom>
          <a:noFill/>
          <a:ln w="9525">
            <a:noFill/>
            <a:miter lim="800000"/>
            <a:headEnd/>
            <a:tailEnd/>
          </a:ln>
        </p:spPr>
      </p:pic>
      <p:sp>
        <p:nvSpPr>
          <p:cNvPr id="3074" name="Rectangle 2"/>
          <p:cNvSpPr>
            <a:spLocks noGrp="1" noChangeArrowheads="1"/>
          </p:cNvSpPr>
          <p:nvPr>
            <p:ph type="ctrTitle"/>
          </p:nvPr>
        </p:nvSpPr>
        <p:spPr>
          <a:xfrm>
            <a:off x="2517775" y="539750"/>
            <a:ext cx="6118225" cy="1439863"/>
          </a:xfrm>
        </p:spPr>
        <p:txBody>
          <a:bodyPr wrap="square"/>
          <a:lstStyle>
            <a:lvl1pPr>
              <a:lnSpc>
                <a:spcPct val="85000"/>
              </a:lnSpc>
              <a:defRPr sz="3600"/>
            </a:lvl1pPr>
          </a:lstStyle>
          <a:p>
            <a:r>
              <a:rPr lang="en-GB"/>
              <a:t>Click to edit Master title style</a:t>
            </a:r>
            <a:br>
              <a:rPr lang="en-GB"/>
            </a:br>
            <a:endParaRPr lang="en-GB"/>
          </a:p>
        </p:txBody>
      </p:sp>
      <p:sp>
        <p:nvSpPr>
          <p:cNvPr id="3075" name="Rectangle 3"/>
          <p:cNvSpPr>
            <a:spLocks noGrp="1" noChangeArrowheads="1"/>
          </p:cNvSpPr>
          <p:nvPr>
            <p:ph type="subTitle" idx="1"/>
          </p:nvPr>
        </p:nvSpPr>
        <p:spPr>
          <a:xfrm>
            <a:off x="2517775" y="5757863"/>
            <a:ext cx="6118225" cy="719137"/>
          </a:xfrm>
        </p:spPr>
        <p:txBody>
          <a:bodyPr wrap="none" anchor="b"/>
          <a:lstStyle>
            <a:lvl1pPr>
              <a:defRPr sz="2000"/>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619250"/>
            <a:ext cx="2068512" cy="467995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58775" y="1619250"/>
            <a:ext cx="6056313" cy="46799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619250"/>
            <a:ext cx="8277225" cy="900113"/>
          </a:xfrm>
        </p:spPr>
        <p:txBody>
          <a:bodyPr/>
          <a:lstStyle/>
          <a:p>
            <a:r>
              <a:rPr lang="en-US"/>
              <a:t>Click to edit Master title style</a:t>
            </a:r>
          </a:p>
        </p:txBody>
      </p:sp>
      <p:sp>
        <p:nvSpPr>
          <p:cNvPr id="3" name="Text Placeholder 2"/>
          <p:cNvSpPr>
            <a:spLocks noGrp="1"/>
          </p:cNvSpPr>
          <p:nvPr>
            <p:ph type="body" sz="half" idx="1"/>
          </p:nvPr>
        </p:nvSpPr>
        <p:spPr>
          <a:xfrm>
            <a:off x="358775" y="2698750"/>
            <a:ext cx="4062413"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3588" y="2698750"/>
            <a:ext cx="4062412"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8775" y="2698750"/>
            <a:ext cx="4062413"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3588" y="2698750"/>
            <a:ext cx="4062412"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619250"/>
            <a:ext cx="2068512" cy="46799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8775" y="1619250"/>
            <a:ext cx="6056313" cy="4679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619250"/>
            <a:ext cx="8277225" cy="900113"/>
          </a:xfrm>
        </p:spPr>
        <p:txBody>
          <a:bodyPr/>
          <a:lstStyle/>
          <a:p>
            <a:r>
              <a:rPr lang="en-US"/>
              <a:t>Click to edit Master title style</a:t>
            </a:r>
          </a:p>
        </p:txBody>
      </p:sp>
      <p:sp>
        <p:nvSpPr>
          <p:cNvPr id="3" name="Text Placeholder 2"/>
          <p:cNvSpPr>
            <a:spLocks noGrp="1"/>
          </p:cNvSpPr>
          <p:nvPr>
            <p:ph type="body" sz="half" idx="1"/>
          </p:nvPr>
        </p:nvSpPr>
        <p:spPr>
          <a:xfrm>
            <a:off x="358775" y="2698750"/>
            <a:ext cx="4062413"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3588" y="2698750"/>
            <a:ext cx="4062412"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58775" y="2698750"/>
            <a:ext cx="4062413"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73588" y="2698750"/>
            <a:ext cx="4062412"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w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1619250"/>
            <a:ext cx="8277225" cy="900113"/>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358775" y="2698750"/>
            <a:ext cx="8277225" cy="3600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0" descr="HM Inspectorate of Prisons"/>
          <p:cNvPicPr>
            <a:picLocks noChangeAspect="1" noChangeArrowheads="1"/>
          </p:cNvPicPr>
          <p:nvPr/>
        </p:nvPicPr>
        <p:blipFill>
          <a:blip r:embed="rId14"/>
          <a:srcRect/>
          <a:stretch>
            <a:fillRect/>
          </a:stretch>
        </p:blipFill>
        <p:spPr bwMode="auto">
          <a:xfrm>
            <a:off x="358775" y="358775"/>
            <a:ext cx="900113" cy="900113"/>
          </a:xfrm>
          <a:prstGeom prst="rect">
            <a:avLst/>
          </a:prstGeom>
          <a:noFill/>
          <a:ln w="9525">
            <a:noFill/>
            <a:miter lim="800000"/>
            <a:headEnd/>
            <a:tailEnd/>
          </a:ln>
        </p:spPr>
      </p:pic>
      <p:pic>
        <p:nvPicPr>
          <p:cNvPr id="1029" name="Picture 11" descr="national preventive mechanism"/>
          <p:cNvPicPr>
            <a:picLocks noChangeAspect="1" noChangeArrowheads="1"/>
          </p:cNvPicPr>
          <p:nvPr/>
        </p:nvPicPr>
        <p:blipFill>
          <a:blip r:embed="rId15"/>
          <a:srcRect/>
          <a:stretch>
            <a:fillRect/>
          </a:stretch>
        </p:blipFill>
        <p:spPr bwMode="auto">
          <a:xfrm>
            <a:off x="7880350" y="358775"/>
            <a:ext cx="900113" cy="966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 id="2147483674" r:id="rId12"/>
  </p:sldLayoutIdLst>
  <p:txStyles>
    <p:titleStyle>
      <a:lvl1pPr algn="l" rtl="0" eaLnBrk="0" fontAlgn="base" hangingPunct="0">
        <a:spcBef>
          <a:spcPct val="0"/>
        </a:spcBef>
        <a:spcAft>
          <a:spcPct val="0"/>
        </a:spcAft>
        <a:defRPr sz="3200" b="1">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3200" b="1">
          <a:solidFill>
            <a:schemeClr val="tx1"/>
          </a:solidFill>
          <a:latin typeface="Arial" charset="0"/>
          <a:ea typeface="ＭＳ Ｐゴシック" charset="-128"/>
          <a:cs typeface="ＭＳ Ｐゴシック" charset="-128"/>
        </a:defRPr>
      </a:lvl2pPr>
      <a:lvl3pPr algn="l" rtl="0" eaLnBrk="0" fontAlgn="base" hangingPunct="0">
        <a:spcBef>
          <a:spcPct val="0"/>
        </a:spcBef>
        <a:spcAft>
          <a:spcPct val="0"/>
        </a:spcAft>
        <a:defRPr sz="3200" b="1">
          <a:solidFill>
            <a:schemeClr val="tx1"/>
          </a:solidFill>
          <a:latin typeface="Arial" charset="0"/>
          <a:ea typeface="ＭＳ Ｐゴシック" charset="-128"/>
          <a:cs typeface="ＭＳ Ｐゴシック" charset="-128"/>
        </a:defRPr>
      </a:lvl3pPr>
      <a:lvl4pPr algn="l" rtl="0" eaLnBrk="0" fontAlgn="base" hangingPunct="0">
        <a:spcBef>
          <a:spcPct val="0"/>
        </a:spcBef>
        <a:spcAft>
          <a:spcPct val="0"/>
        </a:spcAft>
        <a:defRPr sz="3200" b="1">
          <a:solidFill>
            <a:schemeClr val="tx1"/>
          </a:solidFill>
          <a:latin typeface="Arial" charset="0"/>
          <a:ea typeface="ＭＳ Ｐゴシック" charset="-128"/>
          <a:cs typeface="ＭＳ Ｐゴシック" charset="-128"/>
        </a:defRPr>
      </a:lvl4pPr>
      <a:lvl5pPr algn="l" rtl="0" eaLnBrk="0" fontAlgn="base" hangingPunct="0">
        <a:spcBef>
          <a:spcPct val="0"/>
        </a:spcBef>
        <a:spcAft>
          <a:spcPct val="0"/>
        </a:spcAft>
        <a:defRPr sz="3200" b="1">
          <a:solidFill>
            <a:schemeClr val="tx1"/>
          </a:solidFill>
          <a:latin typeface="Arial" charset="0"/>
          <a:ea typeface="ＭＳ Ｐゴシック" charset="-128"/>
          <a:cs typeface="ＭＳ Ｐゴシック" charset="-128"/>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ＭＳ Ｐゴシック" charset="-128"/>
          <a:cs typeface="ＭＳ Ｐゴシック" charset="-128"/>
        </a:defRPr>
      </a:lvl1pPr>
      <a:lvl2pPr marL="358775" indent="-357188" algn="l" rtl="0" eaLnBrk="0" fontAlgn="base" hangingPunct="0">
        <a:spcBef>
          <a:spcPct val="20000"/>
        </a:spcBef>
        <a:spcAft>
          <a:spcPct val="0"/>
        </a:spcAft>
        <a:buAutoNum type="arabicPeriod"/>
        <a:defRPr>
          <a:solidFill>
            <a:schemeClr val="tx1"/>
          </a:solidFill>
          <a:latin typeface="+mn-lt"/>
          <a:ea typeface="ＭＳ Ｐゴシック" charset="-128"/>
          <a:cs typeface="ＭＳ Ｐゴシック"/>
        </a:defRPr>
      </a:lvl2pPr>
      <a:lvl3pPr marL="620713" indent="-260350" algn="l" rtl="0" eaLnBrk="0" fontAlgn="base" hangingPunct="0">
        <a:spcBef>
          <a:spcPct val="20000"/>
        </a:spcBef>
        <a:spcAft>
          <a:spcPct val="0"/>
        </a:spcAft>
        <a:buFont typeface="Arial" charset="0"/>
        <a:buChar char="–"/>
        <a:defRPr>
          <a:solidFill>
            <a:schemeClr val="tx1"/>
          </a:solidFill>
          <a:latin typeface="+mn-lt"/>
          <a:ea typeface="ＭＳ Ｐゴシック" charset="-128"/>
          <a:cs typeface="ＭＳ Ｐゴシック"/>
        </a:defRPr>
      </a:lvl3pPr>
      <a:lvl4pPr marL="881063" indent="-258763" algn="l" rtl="0" eaLnBrk="0" fontAlgn="base" hangingPunct="0">
        <a:spcBef>
          <a:spcPct val="20000"/>
        </a:spcBef>
        <a:spcAft>
          <a:spcPct val="0"/>
        </a:spcAft>
        <a:buFont typeface="Arial" charset="0"/>
        <a:buChar char="–"/>
        <a:defRPr>
          <a:solidFill>
            <a:schemeClr val="tx1"/>
          </a:solidFill>
          <a:latin typeface="+mn-lt"/>
          <a:ea typeface="ＭＳ Ｐゴシック" charset="-128"/>
          <a:cs typeface="ＭＳ Ｐゴシック"/>
        </a:defRPr>
      </a:lvl4pPr>
      <a:lvl5pPr marL="1120775" indent="-238125" algn="l" rtl="0" eaLnBrk="0" fontAlgn="base" hangingPunct="0">
        <a:spcBef>
          <a:spcPct val="20000"/>
        </a:spcBef>
        <a:spcAft>
          <a:spcPct val="0"/>
        </a:spcAft>
        <a:buFont typeface="Arial" charset="0"/>
        <a:buChar char="–"/>
        <a:defRPr>
          <a:solidFill>
            <a:schemeClr val="tx1"/>
          </a:solidFill>
          <a:latin typeface="+mn-lt"/>
          <a:ea typeface="ＭＳ Ｐゴシック" charset="-128"/>
          <a:cs typeface="ＭＳ Ｐゴシック"/>
        </a:defRPr>
      </a:lvl5pPr>
      <a:lvl6pPr marL="1577975" indent="-238125" algn="l" rtl="0" fontAlgn="base">
        <a:spcBef>
          <a:spcPct val="20000"/>
        </a:spcBef>
        <a:spcAft>
          <a:spcPct val="0"/>
        </a:spcAft>
        <a:buFont typeface="Arial" charset="0"/>
        <a:buChar char="–"/>
        <a:defRPr>
          <a:solidFill>
            <a:schemeClr val="tx1"/>
          </a:solidFill>
          <a:latin typeface="+mn-lt"/>
          <a:ea typeface="ＭＳ Ｐゴシック" charset="-128"/>
        </a:defRPr>
      </a:lvl6pPr>
      <a:lvl7pPr marL="2035175" indent="-238125" algn="l" rtl="0" fontAlgn="base">
        <a:spcBef>
          <a:spcPct val="20000"/>
        </a:spcBef>
        <a:spcAft>
          <a:spcPct val="0"/>
        </a:spcAft>
        <a:buFont typeface="Arial" charset="0"/>
        <a:buChar char="–"/>
        <a:defRPr>
          <a:solidFill>
            <a:schemeClr val="tx1"/>
          </a:solidFill>
          <a:latin typeface="+mn-lt"/>
          <a:ea typeface="ＭＳ Ｐゴシック" charset="-128"/>
        </a:defRPr>
      </a:lvl7pPr>
      <a:lvl8pPr marL="2492375" indent="-238125" algn="l" rtl="0" fontAlgn="base">
        <a:spcBef>
          <a:spcPct val="20000"/>
        </a:spcBef>
        <a:spcAft>
          <a:spcPct val="0"/>
        </a:spcAft>
        <a:buFont typeface="Arial" charset="0"/>
        <a:buChar char="–"/>
        <a:defRPr>
          <a:solidFill>
            <a:schemeClr val="tx1"/>
          </a:solidFill>
          <a:latin typeface="+mn-lt"/>
          <a:ea typeface="ＭＳ Ｐゴシック" charset="-128"/>
        </a:defRPr>
      </a:lvl8pPr>
      <a:lvl9pPr marL="2949575" indent="-238125" algn="l" rtl="0" fontAlgn="base">
        <a:spcBef>
          <a:spcPct val="20000"/>
        </a:spcBef>
        <a:spcAft>
          <a:spcPct val="0"/>
        </a:spcAft>
        <a:buFont typeface="Arial" charset="0"/>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58775" y="1619250"/>
            <a:ext cx="8277225" cy="900113"/>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lvl="0"/>
            <a:r>
              <a:rPr lang="en-GB" smtClean="0"/>
              <a:t>Click to edit Master title style</a:t>
            </a:r>
          </a:p>
        </p:txBody>
      </p:sp>
      <p:sp>
        <p:nvSpPr>
          <p:cNvPr id="14339" name="Rectangle 9"/>
          <p:cNvSpPr>
            <a:spLocks noGrp="1" noChangeArrowheads="1"/>
          </p:cNvSpPr>
          <p:nvPr>
            <p:ph type="body" idx="1"/>
          </p:nvPr>
        </p:nvSpPr>
        <p:spPr bwMode="auto">
          <a:xfrm>
            <a:off x="358775" y="2698750"/>
            <a:ext cx="8277225" cy="3600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4340" name="Picture 10" descr="HM Inspectorate of Prisons"/>
          <p:cNvPicPr>
            <a:picLocks noChangeAspect="1" noChangeArrowheads="1"/>
          </p:cNvPicPr>
          <p:nvPr/>
        </p:nvPicPr>
        <p:blipFill>
          <a:blip r:embed="rId13"/>
          <a:srcRect/>
          <a:stretch>
            <a:fillRect/>
          </a:stretch>
        </p:blipFill>
        <p:spPr bwMode="auto">
          <a:xfrm>
            <a:off x="358775" y="358775"/>
            <a:ext cx="900113" cy="900113"/>
          </a:xfrm>
          <a:prstGeom prst="rect">
            <a:avLst/>
          </a:prstGeom>
          <a:noFill/>
          <a:ln w="9525">
            <a:noFill/>
            <a:miter lim="800000"/>
            <a:headEnd/>
            <a:tailEnd/>
          </a:ln>
        </p:spPr>
      </p:pic>
      <p:pic>
        <p:nvPicPr>
          <p:cNvPr id="14341" name="Picture 11" descr="national preventive mechanism"/>
          <p:cNvPicPr>
            <a:picLocks noChangeAspect="1" noChangeArrowheads="1"/>
          </p:cNvPicPr>
          <p:nvPr/>
        </p:nvPicPr>
        <p:blipFill>
          <a:blip r:embed="rId14"/>
          <a:srcRect/>
          <a:stretch>
            <a:fillRect/>
          </a:stretch>
        </p:blipFill>
        <p:spPr bwMode="auto">
          <a:xfrm>
            <a:off x="7880350" y="358775"/>
            <a:ext cx="900113" cy="966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algn="l" rtl="0" eaLnBrk="0" fontAlgn="base" hangingPunct="0">
        <a:spcBef>
          <a:spcPct val="20000"/>
        </a:spcBef>
        <a:spcAft>
          <a:spcPct val="0"/>
        </a:spcAft>
        <a:defRPr sz="2400">
          <a:solidFill>
            <a:schemeClr val="tx1"/>
          </a:solidFill>
          <a:latin typeface="+mn-lt"/>
          <a:ea typeface="+mn-ea"/>
          <a:cs typeface="+mn-cs"/>
        </a:defRPr>
      </a:lvl1pPr>
      <a:lvl2pPr marL="358775" indent="-357188" algn="l" rtl="0" eaLnBrk="0" fontAlgn="base" hangingPunct="0">
        <a:spcBef>
          <a:spcPct val="20000"/>
        </a:spcBef>
        <a:spcAft>
          <a:spcPct val="0"/>
        </a:spcAft>
        <a:buAutoNum type="arabicPeriod"/>
        <a:defRPr>
          <a:solidFill>
            <a:schemeClr val="tx1"/>
          </a:solidFill>
          <a:latin typeface="+mn-lt"/>
        </a:defRPr>
      </a:lvl2pPr>
      <a:lvl3pPr marL="620713" indent="-260350" algn="l" rtl="0" eaLnBrk="0" fontAlgn="base" hangingPunct="0">
        <a:spcBef>
          <a:spcPct val="20000"/>
        </a:spcBef>
        <a:spcAft>
          <a:spcPct val="0"/>
        </a:spcAft>
        <a:buFont typeface="Arial" charset="0"/>
        <a:buChar char="–"/>
        <a:defRPr>
          <a:solidFill>
            <a:schemeClr val="tx1"/>
          </a:solidFill>
          <a:latin typeface="+mn-lt"/>
        </a:defRPr>
      </a:lvl3pPr>
      <a:lvl4pPr marL="881063" indent="-258763" algn="l" rtl="0" eaLnBrk="0" fontAlgn="base" hangingPunct="0">
        <a:spcBef>
          <a:spcPct val="20000"/>
        </a:spcBef>
        <a:spcAft>
          <a:spcPct val="0"/>
        </a:spcAft>
        <a:buFont typeface="Arial" charset="0"/>
        <a:buChar char="–"/>
        <a:defRPr>
          <a:solidFill>
            <a:schemeClr val="tx1"/>
          </a:solidFill>
          <a:latin typeface="+mn-lt"/>
        </a:defRPr>
      </a:lvl4pPr>
      <a:lvl5pPr marL="1120775" indent="-238125" algn="l" rtl="0" eaLnBrk="0" fontAlgn="base" hangingPunct="0">
        <a:spcBef>
          <a:spcPct val="20000"/>
        </a:spcBef>
        <a:spcAft>
          <a:spcPct val="0"/>
        </a:spcAft>
        <a:buFont typeface="Arial" charset="0"/>
        <a:buChar char="–"/>
        <a:defRPr>
          <a:solidFill>
            <a:schemeClr val="tx1"/>
          </a:solidFill>
          <a:latin typeface="+mn-lt"/>
        </a:defRPr>
      </a:lvl5pPr>
      <a:lvl6pPr marL="1577975" indent="-238125" algn="l" rtl="0" fontAlgn="base">
        <a:spcBef>
          <a:spcPct val="20000"/>
        </a:spcBef>
        <a:spcAft>
          <a:spcPct val="0"/>
        </a:spcAft>
        <a:buFont typeface="Arial" charset="0"/>
        <a:buChar char="–"/>
        <a:defRPr>
          <a:solidFill>
            <a:schemeClr val="tx1"/>
          </a:solidFill>
          <a:latin typeface="+mn-lt"/>
        </a:defRPr>
      </a:lvl6pPr>
      <a:lvl7pPr marL="2035175" indent="-238125" algn="l" rtl="0" fontAlgn="base">
        <a:spcBef>
          <a:spcPct val="20000"/>
        </a:spcBef>
        <a:spcAft>
          <a:spcPct val="0"/>
        </a:spcAft>
        <a:buFont typeface="Arial" charset="0"/>
        <a:buChar char="–"/>
        <a:defRPr>
          <a:solidFill>
            <a:schemeClr val="tx1"/>
          </a:solidFill>
          <a:latin typeface="+mn-lt"/>
        </a:defRPr>
      </a:lvl7pPr>
      <a:lvl8pPr marL="2492375" indent="-238125" algn="l" rtl="0" fontAlgn="base">
        <a:spcBef>
          <a:spcPct val="20000"/>
        </a:spcBef>
        <a:spcAft>
          <a:spcPct val="0"/>
        </a:spcAft>
        <a:buFont typeface="Arial" charset="0"/>
        <a:buChar char="–"/>
        <a:defRPr>
          <a:solidFill>
            <a:schemeClr val="tx1"/>
          </a:solidFill>
          <a:latin typeface="+mn-lt"/>
        </a:defRPr>
      </a:lvl8pPr>
      <a:lvl9pPr marL="2949575" indent="-238125" algn="l" rtl="0" fontAlgn="base">
        <a:spcBef>
          <a:spcPct val="20000"/>
        </a:spcBef>
        <a:spcAft>
          <a:spcPct val="0"/>
        </a:spcAft>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mailto:beverley.alden@hmiprisons.gsi.gov.uk"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ctrTitle"/>
          </p:nvPr>
        </p:nvSpPr>
        <p:spPr>
          <a:xfrm>
            <a:off x="2517775" y="539750"/>
            <a:ext cx="6118225" cy="2384425"/>
          </a:xfrm>
        </p:spPr>
        <p:txBody>
          <a:bodyPr/>
          <a:lstStyle/>
          <a:p>
            <a:pPr algn="ctr" eaLnBrk="1" hangingPunct="1"/>
            <a:r>
              <a:rPr lang="en-GB" sz="3200" smtClean="0">
                <a:ea typeface="ＭＳ Ｐゴシック"/>
                <a:cs typeface="ＭＳ Ｐゴシック"/>
              </a:rPr>
              <a:t/>
            </a:r>
            <a:br>
              <a:rPr lang="en-GB" sz="3200" smtClean="0">
                <a:ea typeface="ＭＳ Ｐゴシック"/>
                <a:cs typeface="ＭＳ Ｐゴシック"/>
              </a:rPr>
            </a:br>
            <a:r>
              <a:rPr lang="en-GB" sz="3200" smtClean="0">
                <a:ea typeface="ＭＳ Ｐゴシック"/>
                <a:cs typeface="ＭＳ Ｐゴシック"/>
              </a:rPr>
              <a:t/>
            </a:r>
            <a:br>
              <a:rPr lang="en-GB" sz="3200" smtClean="0">
                <a:ea typeface="ＭＳ Ｐゴシック"/>
                <a:cs typeface="ＭＳ Ｐゴシック"/>
              </a:rPr>
            </a:br>
            <a:r>
              <a:rPr lang="en-GB" sz="3200" smtClean="0">
                <a:ea typeface="ＭＳ Ｐゴシック"/>
                <a:cs typeface="ＭＳ Ｐゴシック"/>
              </a:rPr>
              <a:t/>
            </a:r>
            <a:br>
              <a:rPr lang="en-GB" sz="3200" smtClean="0">
                <a:ea typeface="ＭＳ Ｐゴシック"/>
                <a:cs typeface="ＭＳ Ｐゴシック"/>
              </a:rPr>
            </a:br>
            <a:r>
              <a:rPr lang="en-GB" sz="3200" smtClean="0">
                <a:ea typeface="ＭＳ Ｐゴシック"/>
                <a:cs typeface="ＭＳ Ｐゴシック"/>
              </a:rPr>
              <a:t/>
            </a:r>
            <a:br>
              <a:rPr lang="en-GB" sz="3200" smtClean="0">
                <a:ea typeface="ＭＳ Ｐゴシック"/>
                <a:cs typeface="ＭＳ Ｐゴシック"/>
              </a:rPr>
            </a:br>
            <a:r>
              <a:rPr lang="en-GB" sz="3000" smtClean="0">
                <a:ea typeface="ＭＳ Ｐゴシック"/>
                <a:cs typeface="ＭＳ Ｐゴシック"/>
              </a:rPr>
              <a:t>Her Majesty’s Inspectorate of Prisons</a:t>
            </a:r>
            <a:r>
              <a:rPr lang="en-GB" sz="3200" smtClean="0">
                <a:ea typeface="ＭＳ Ｐゴシック"/>
                <a:cs typeface="ＭＳ Ｐゴシック"/>
              </a:rPr>
              <a:t> (HMIP)</a:t>
            </a:r>
            <a:br>
              <a:rPr lang="en-GB" sz="3200" smtClean="0">
                <a:ea typeface="ＭＳ Ｐゴシック"/>
                <a:cs typeface="ＭＳ Ｐゴシック"/>
              </a:rPr>
            </a:br>
            <a:r>
              <a:rPr lang="en-GB" sz="3200" smtClean="0">
                <a:ea typeface="ＭＳ Ｐゴシック"/>
                <a:cs typeface="ＭＳ Ｐゴシック"/>
              </a:rPr>
              <a:t/>
            </a:r>
            <a:br>
              <a:rPr lang="en-GB" sz="3200" smtClean="0">
                <a:ea typeface="ＭＳ Ｐゴシック"/>
                <a:cs typeface="ＭＳ Ｐゴシック"/>
              </a:rPr>
            </a:br>
            <a:r>
              <a:rPr lang="en-GB" sz="3200" smtClean="0">
                <a:ea typeface="ＭＳ Ｐゴシック"/>
                <a:cs typeface="ＭＳ Ｐゴシック"/>
              </a:rPr>
              <a:t>Inspecting Immigration Detention</a:t>
            </a:r>
            <a:br>
              <a:rPr lang="en-GB" sz="3200" smtClean="0">
                <a:ea typeface="ＭＳ Ｐゴシック"/>
                <a:cs typeface="ＭＳ Ｐゴシック"/>
              </a:rPr>
            </a:br>
            <a:r>
              <a:rPr lang="en-GB" sz="1600" smtClean="0">
                <a:ea typeface="ＭＳ Ｐゴシック"/>
                <a:cs typeface="ＭＳ Ｐゴシック"/>
              </a:rPr>
              <a:t/>
            </a:r>
            <a:br>
              <a:rPr lang="en-GB" sz="1600" smtClean="0">
                <a:ea typeface="ＭＳ Ｐゴシック"/>
                <a:cs typeface="ＭＳ Ｐゴシック"/>
              </a:rPr>
            </a:br>
            <a:r>
              <a:rPr lang="en-GB" sz="2400" smtClean="0">
                <a:ea typeface="ＭＳ Ｐゴシック"/>
                <a:cs typeface="ＭＳ Ｐゴシック"/>
              </a:rPr>
              <a:t>31</a:t>
            </a:r>
            <a:r>
              <a:rPr lang="en-GB" sz="2400" baseline="30000" smtClean="0">
                <a:ea typeface="ＭＳ Ｐゴシック"/>
                <a:cs typeface="ＭＳ Ｐゴシック"/>
              </a:rPr>
              <a:t>st</a:t>
            </a:r>
            <a:r>
              <a:rPr lang="en-GB" sz="2400" smtClean="0">
                <a:ea typeface="ＭＳ Ｐゴシック"/>
                <a:cs typeface="ＭＳ Ｐゴシック"/>
              </a:rPr>
              <a:t> March 2015</a:t>
            </a:r>
            <a:br>
              <a:rPr lang="en-GB" sz="2400" smtClean="0">
                <a:ea typeface="ＭＳ Ｐゴシック"/>
                <a:cs typeface="ＭＳ Ｐゴシック"/>
              </a:rPr>
            </a:br>
            <a:endParaRPr lang="en-GB" sz="2400" smtClean="0">
              <a:ea typeface="ＭＳ Ｐゴシック"/>
              <a:cs typeface="ＭＳ Ｐゴシック"/>
            </a:endParaRPr>
          </a:p>
        </p:txBody>
      </p:sp>
      <p:sp>
        <p:nvSpPr>
          <p:cNvPr id="27650" name="Rectangle 3"/>
          <p:cNvSpPr>
            <a:spLocks noGrp="1" noChangeArrowheads="1"/>
          </p:cNvSpPr>
          <p:nvPr>
            <p:ph type="subTitle" idx="1"/>
          </p:nvPr>
        </p:nvSpPr>
        <p:spPr>
          <a:xfrm>
            <a:off x="2484438" y="5734050"/>
            <a:ext cx="6118225" cy="719138"/>
          </a:xfrm>
        </p:spPr>
        <p:txBody>
          <a:bodyPr/>
          <a:lstStyle/>
          <a:p>
            <a:pPr marL="0" indent="0" algn="ctr" eaLnBrk="1" hangingPunct="1"/>
            <a:r>
              <a:rPr lang="en-GB" sz="2400" b="1" smtClean="0">
                <a:ea typeface="ＭＳ Ｐゴシック"/>
                <a:cs typeface="ＭＳ Ｐゴシック"/>
              </a:rPr>
              <a:t>Bev Alden - Inspector</a:t>
            </a:r>
          </a:p>
        </p:txBody>
      </p:sp>
      <p:sp>
        <p:nvSpPr>
          <p:cNvPr id="27651" name="Text Box 4"/>
          <p:cNvSpPr txBox="1">
            <a:spLocks noChangeArrowheads="1"/>
          </p:cNvSpPr>
          <p:nvPr/>
        </p:nvSpPr>
        <p:spPr bwMode="auto">
          <a:xfrm>
            <a:off x="8675688" y="6453188"/>
            <a:ext cx="215900" cy="182562"/>
          </a:xfrm>
          <a:prstGeom prst="rect">
            <a:avLst/>
          </a:prstGeom>
          <a:noFill/>
          <a:ln w="9525">
            <a:noFill/>
            <a:miter lim="800000"/>
            <a:headEnd/>
            <a:tailEnd/>
          </a:ln>
        </p:spPr>
        <p:txBody>
          <a:bodyPr lIns="0" tIns="0" rIns="0" bIns="0">
            <a:spAutoFit/>
          </a:bodyPr>
          <a:lstStyle/>
          <a:p>
            <a:pPr>
              <a:spcBef>
                <a:spcPct val="20000"/>
              </a:spcBef>
            </a:pPr>
            <a:fld id="{911473F1-6257-4C90-A760-DAEEFCF1A3B1}" type="slidenum">
              <a:rPr lang="en-GB" sz="1200">
                <a:solidFill>
                  <a:srgbClr val="000000"/>
                </a:solidFill>
                <a:ea typeface="ＭＳ Ｐゴシック"/>
                <a:cs typeface="ＭＳ Ｐゴシック"/>
              </a:rPr>
              <a:pPr>
                <a:spcBef>
                  <a:spcPct val="20000"/>
                </a:spcBef>
              </a:pPr>
              <a:t>1</a:t>
            </a:fld>
            <a:endParaRPr lang="en-GB" sz="1200">
              <a:solidFill>
                <a:srgbClr val="000000"/>
              </a:solidFill>
              <a:ea typeface="ＭＳ Ｐゴシック"/>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GB" smtClean="0"/>
              <a:t>Evidence</a:t>
            </a:r>
            <a:br>
              <a:rPr lang="en-GB" smtClean="0"/>
            </a:br>
            <a:r>
              <a:rPr lang="en-GB" smtClean="0"/>
              <a:t/>
            </a:r>
            <a:br>
              <a:rPr lang="en-GB" smtClean="0"/>
            </a:br>
            <a:endParaRPr lang="en-GB" smtClean="0"/>
          </a:p>
        </p:txBody>
      </p:sp>
      <p:sp>
        <p:nvSpPr>
          <p:cNvPr id="40962" name="Rectangle 3"/>
          <p:cNvSpPr>
            <a:spLocks noGrp="1" noChangeArrowheads="1"/>
          </p:cNvSpPr>
          <p:nvPr>
            <p:ph type="body" sz="half" idx="1"/>
          </p:nvPr>
        </p:nvSpPr>
        <p:spPr>
          <a:xfrm>
            <a:off x="358775" y="2205038"/>
            <a:ext cx="8101013" cy="4094162"/>
          </a:xfrm>
        </p:spPr>
        <p:txBody>
          <a:bodyPr/>
          <a:lstStyle/>
          <a:p>
            <a:pPr marL="703263" lvl="2" indent="-342900"/>
            <a:r>
              <a:rPr lang="en-GB" smtClean="0"/>
              <a:t>Triangulation</a:t>
            </a:r>
          </a:p>
          <a:p>
            <a:pPr marL="703263" lvl="2" indent="-342900"/>
            <a:r>
              <a:rPr lang="en-GB" smtClean="0"/>
              <a:t>Observation</a:t>
            </a:r>
          </a:p>
          <a:p>
            <a:pPr marL="703263" lvl="2" indent="-342900"/>
            <a:r>
              <a:rPr lang="en-GB" smtClean="0"/>
              <a:t>Group discussion with detainees</a:t>
            </a:r>
          </a:p>
          <a:p>
            <a:pPr marL="703263" lvl="2" indent="-342900"/>
            <a:r>
              <a:rPr lang="en-GB" smtClean="0"/>
              <a:t>Individual interviews</a:t>
            </a:r>
          </a:p>
          <a:p>
            <a:pPr marL="703263" lvl="2" indent="-342900"/>
            <a:r>
              <a:rPr lang="en-GB" smtClean="0"/>
              <a:t>Interviews with staff</a:t>
            </a:r>
          </a:p>
          <a:p>
            <a:pPr marL="703263" lvl="2" indent="-342900"/>
            <a:r>
              <a:rPr lang="en-GB" smtClean="0"/>
              <a:t>Examination of documentation</a:t>
            </a:r>
          </a:p>
          <a:p>
            <a:pPr marL="703263" lvl="2" indent="-342900"/>
            <a:r>
              <a:rPr lang="en-GB" smtClean="0"/>
              <a:t>Casework analysis</a:t>
            </a:r>
          </a:p>
          <a:p>
            <a:pPr marL="703263" lvl="2" indent="-342900"/>
            <a:r>
              <a:rPr lang="en-GB" smtClean="0"/>
              <a:t>Detainee Survey: </a:t>
            </a:r>
          </a:p>
          <a:p>
            <a:pPr marL="703263" lvl="2" indent="-342900">
              <a:buFont typeface="Arial" charset="0"/>
              <a:buNone/>
            </a:pPr>
            <a:r>
              <a:rPr lang="en-GB" sz="1600" smtClean="0"/>
              <a:t>Outcome focussed</a:t>
            </a:r>
          </a:p>
          <a:p>
            <a:pPr marL="703263" lvl="2" indent="-342900">
              <a:buFont typeface="Arial" charset="0"/>
              <a:buNone/>
            </a:pPr>
            <a:r>
              <a:rPr lang="en-GB" sz="1600" smtClean="0"/>
              <a:t>Confidential </a:t>
            </a:r>
          </a:p>
          <a:p>
            <a:pPr marL="457200" indent="-457200" eaLnBrk="1" hangingPunct="1"/>
            <a:r>
              <a:rPr lang="en-GB" sz="2000" smtClean="0"/>
              <a:t>     </a:t>
            </a:r>
            <a:r>
              <a:rPr lang="en-GB" sz="1600" smtClean="0"/>
              <a:t>Random but representative sample</a:t>
            </a:r>
          </a:p>
          <a:p>
            <a:pPr marL="457200" indent="-457200" eaLnBrk="1" hangingPunct="1"/>
            <a:r>
              <a:rPr lang="en-GB" sz="1600" smtClean="0"/>
              <a:t>      Results can be compared with other similar prisons, results from last inspection</a:t>
            </a:r>
          </a:p>
          <a:p>
            <a:pPr marL="703263" lvl="2" indent="-342900">
              <a:buFont typeface="Arial" charset="0"/>
              <a:buNone/>
            </a:pPr>
            <a:endParaRPr lang="en-GB" smtClean="0"/>
          </a:p>
          <a:p>
            <a:pPr marL="457200" indent="-457200" eaLnBrk="1" hangingPunct="1"/>
            <a:endParaRPr lang="en-GB" sz="1800" smtClean="0"/>
          </a:p>
          <a:p>
            <a:pPr marL="457200" indent="-457200" eaLnBrk="1" hangingPunct="1"/>
            <a:endParaRPr lang="en-GB" sz="2000" smtClean="0"/>
          </a:p>
        </p:txBody>
      </p:sp>
      <p:sp>
        <p:nvSpPr>
          <p:cNvPr id="40963" name="Rectangle 4"/>
          <p:cNvSpPr>
            <a:spLocks noChangeArrowheads="1"/>
          </p:cNvSpPr>
          <p:nvPr/>
        </p:nvSpPr>
        <p:spPr bwMode="auto">
          <a:xfrm>
            <a:off x="8675688" y="6381750"/>
            <a:ext cx="0" cy="182563"/>
          </a:xfrm>
          <a:prstGeom prst="rect">
            <a:avLst/>
          </a:prstGeom>
          <a:noFill/>
          <a:ln w="9525">
            <a:noFill/>
            <a:miter lim="800000"/>
            <a:headEnd/>
            <a:tailEnd/>
          </a:ln>
        </p:spPr>
        <p:txBody>
          <a:bodyPr wrap="none" lIns="0" tIns="0" rIns="0" bIns="0">
            <a:spAutoFit/>
          </a:bodyPr>
          <a:lstStyle/>
          <a:p>
            <a:pPr>
              <a:spcBef>
                <a:spcPct val="20000"/>
              </a:spcBef>
            </a:pPr>
            <a:endParaRPr lang="en-GB" sz="120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r>
              <a:rPr lang="en-GB" smtClean="0">
                <a:ea typeface="ＭＳ Ｐゴシック"/>
                <a:cs typeface="ＭＳ Ｐゴシック"/>
              </a:rPr>
              <a:t>Immigration removal centres in UK</a:t>
            </a:r>
          </a:p>
        </p:txBody>
      </p:sp>
      <p:sp>
        <p:nvSpPr>
          <p:cNvPr id="43010" name="Rectangle 4"/>
          <p:cNvSpPr>
            <a:spLocks noGrp="1" noChangeArrowheads="1"/>
          </p:cNvSpPr>
          <p:nvPr>
            <p:ph type="body" sz="half" idx="4294967295"/>
          </p:nvPr>
        </p:nvSpPr>
        <p:spPr>
          <a:xfrm>
            <a:off x="358775" y="2276475"/>
            <a:ext cx="5292725" cy="4022725"/>
          </a:xfrm>
        </p:spPr>
        <p:txBody>
          <a:bodyPr/>
          <a:lstStyle/>
          <a:p>
            <a:pPr marL="0" indent="0">
              <a:buFontTx/>
              <a:buChar char="•"/>
            </a:pPr>
            <a:r>
              <a:rPr lang="en-GB" sz="2000" smtClean="0">
                <a:ea typeface="ＭＳ Ｐゴシック"/>
                <a:cs typeface="ＭＳ Ｐゴシック"/>
              </a:rPr>
              <a:t>11 immigration removal centres</a:t>
            </a:r>
          </a:p>
          <a:p>
            <a:pPr lvl="2"/>
            <a:r>
              <a:rPr lang="en-GB" sz="1600" smtClean="0">
                <a:ea typeface="ＭＳ Ｐゴシック"/>
              </a:rPr>
              <a:t>Four public sector</a:t>
            </a:r>
          </a:p>
          <a:p>
            <a:pPr lvl="2"/>
            <a:r>
              <a:rPr lang="en-GB" sz="1600" smtClean="0">
                <a:ea typeface="ＭＳ Ｐゴシック"/>
              </a:rPr>
              <a:t>Seven private</a:t>
            </a:r>
          </a:p>
          <a:p>
            <a:pPr lvl="2"/>
            <a:r>
              <a:rPr lang="en-GB" sz="1600" smtClean="0">
                <a:ea typeface="ＭＳ Ｐゴシック"/>
              </a:rPr>
              <a:t>Eight centres exclusively male</a:t>
            </a:r>
          </a:p>
          <a:p>
            <a:pPr lvl="2"/>
            <a:r>
              <a:rPr lang="en-GB" sz="1600" smtClean="0">
                <a:ea typeface="ＭＳ Ｐゴシック"/>
              </a:rPr>
              <a:t>Three mixture of male and female</a:t>
            </a:r>
          </a:p>
          <a:p>
            <a:pPr marL="0" indent="0">
              <a:buFontTx/>
              <a:buChar char="•"/>
            </a:pPr>
            <a:r>
              <a:rPr lang="en-GB" sz="2000" smtClean="0">
                <a:ea typeface="ＭＳ Ｐゴシック"/>
                <a:cs typeface="ＭＳ Ｐゴシック"/>
              </a:rPr>
              <a:t>1 pre-departure accommodation</a:t>
            </a:r>
          </a:p>
          <a:p>
            <a:pPr lvl="2"/>
            <a:r>
              <a:rPr lang="en-GB" sz="1600" smtClean="0">
                <a:ea typeface="ＭＳ Ｐゴシック"/>
              </a:rPr>
              <a:t>Families with children</a:t>
            </a:r>
          </a:p>
          <a:p>
            <a:pPr marL="0" indent="0">
              <a:buFontTx/>
              <a:buChar char="•"/>
            </a:pPr>
            <a:r>
              <a:rPr lang="en-GB" sz="2000" smtClean="0">
                <a:ea typeface="ＭＳ Ｐゴシック"/>
                <a:cs typeface="ＭＳ Ｐゴシック"/>
              </a:rPr>
              <a:t>34 Short-term holding facilities (STHFs)</a:t>
            </a:r>
          </a:p>
          <a:p>
            <a:pPr lvl="2"/>
            <a:r>
              <a:rPr lang="en-GB" smtClean="0">
                <a:ea typeface="ＭＳ Ｐゴシック"/>
              </a:rPr>
              <a:t>Three residential, 29 non-residential</a:t>
            </a:r>
          </a:p>
          <a:p>
            <a:pPr lvl="2"/>
            <a:r>
              <a:rPr lang="en-GB" smtClean="0">
                <a:ea typeface="ＭＳ Ｐゴシック"/>
              </a:rPr>
              <a:t>Three facilities in France</a:t>
            </a:r>
          </a:p>
          <a:p>
            <a:pPr marL="0" indent="0">
              <a:buFontTx/>
              <a:buChar char="•"/>
            </a:pPr>
            <a:r>
              <a:rPr lang="en-GB" sz="2000" smtClean="0">
                <a:ea typeface="ＭＳ Ｐゴシック"/>
                <a:cs typeface="ＭＳ Ｐゴシック"/>
              </a:rPr>
              <a:t>About 3000 immigration detainees</a:t>
            </a:r>
          </a:p>
          <a:p>
            <a:pPr marL="0" indent="0">
              <a:buFontTx/>
              <a:buChar char="•"/>
            </a:pPr>
            <a:r>
              <a:rPr lang="en-GB" sz="2000" smtClean="0">
                <a:ea typeface="ＭＳ Ｐゴシック"/>
                <a:cs typeface="ＭＳ Ｐゴシック"/>
              </a:rPr>
              <a:t>Further 400 held in prisons</a:t>
            </a:r>
          </a:p>
          <a:p>
            <a:pPr lvl="2"/>
            <a:endParaRPr lang="en-GB" sz="1600" smtClean="0">
              <a:ea typeface="ＭＳ Ｐゴシック"/>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GB" smtClean="0"/>
              <a:t>Overseas escorts</a:t>
            </a:r>
          </a:p>
        </p:txBody>
      </p:sp>
      <p:sp>
        <p:nvSpPr>
          <p:cNvPr id="44034" name="Rectangle 3"/>
          <p:cNvSpPr>
            <a:spLocks noGrp="1" noChangeArrowheads="1"/>
          </p:cNvSpPr>
          <p:nvPr>
            <p:ph type="body" idx="1"/>
          </p:nvPr>
        </p:nvSpPr>
        <p:spPr/>
        <p:txBody>
          <a:bodyPr/>
          <a:lstStyle/>
          <a:p>
            <a:pPr>
              <a:buFontTx/>
              <a:buChar char="•"/>
            </a:pPr>
            <a:r>
              <a:rPr lang="en-GB" sz="1800" smtClean="0"/>
              <a:t>HMIP has inspected overseas enforced removals, including flights, since 2010 following the death of an Angolan detainee during deportation</a:t>
            </a:r>
          </a:p>
          <a:p>
            <a:pPr>
              <a:buFontTx/>
              <a:buChar char="•"/>
            </a:pPr>
            <a:r>
              <a:rPr lang="en-GB" sz="1800" smtClean="0"/>
              <a:t>Observe detainees being collected from the IRC through to handover in the destination country</a:t>
            </a:r>
          </a:p>
          <a:p>
            <a:pPr>
              <a:buFontTx/>
              <a:buChar char="•"/>
            </a:pPr>
            <a:r>
              <a:rPr lang="en-GB" sz="1800" smtClean="0"/>
              <a:t>Analysis of incident reports and use of force information for the previous three flights to that same country.  </a:t>
            </a:r>
          </a:p>
          <a:p>
            <a:pPr>
              <a:buFontTx/>
              <a:buChar char="•"/>
            </a:pPr>
            <a:r>
              <a:rPr lang="en-GB" sz="1800" smtClean="0"/>
              <a:t>Published standards/criteria for these inspections, freely available on the HMIP website.  </a:t>
            </a:r>
          </a:p>
          <a:p>
            <a:pPr>
              <a:buFontTx/>
              <a:buChar char="•"/>
            </a:pPr>
            <a:r>
              <a:rPr lang="en-GB" sz="1800" smtClean="0"/>
              <a:t>Service improvement plans from the Home Office within two months of reports being published.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GB" smtClean="0"/>
              <a:t>Key findings 2014-15</a:t>
            </a:r>
          </a:p>
        </p:txBody>
      </p:sp>
      <p:sp>
        <p:nvSpPr>
          <p:cNvPr id="45058" name="Rectangle 3"/>
          <p:cNvSpPr>
            <a:spLocks noGrp="1" noChangeArrowheads="1"/>
          </p:cNvSpPr>
          <p:nvPr>
            <p:ph type="body" idx="1"/>
          </p:nvPr>
        </p:nvSpPr>
        <p:spPr>
          <a:xfrm>
            <a:off x="358775" y="2276475"/>
            <a:ext cx="8277225" cy="4022725"/>
          </a:xfrm>
        </p:spPr>
        <p:txBody>
          <a:bodyPr/>
          <a:lstStyle/>
          <a:p>
            <a:pPr>
              <a:lnSpc>
                <a:spcPct val="90000"/>
              </a:lnSpc>
              <a:buFontTx/>
              <a:buChar char="•"/>
            </a:pPr>
            <a:r>
              <a:rPr lang="en-GB" sz="1800" smtClean="0"/>
              <a:t>Detainees were transported and arriving at centres too late at night, and some were subject to excessive moves around the estate</a:t>
            </a:r>
          </a:p>
          <a:p>
            <a:pPr>
              <a:lnSpc>
                <a:spcPct val="90000"/>
              </a:lnSpc>
            </a:pPr>
            <a:endParaRPr lang="en-GB" sz="1800" smtClean="0"/>
          </a:p>
          <a:p>
            <a:pPr>
              <a:lnSpc>
                <a:spcPct val="90000"/>
              </a:lnSpc>
              <a:buFontTx/>
              <a:buChar char="•"/>
            </a:pPr>
            <a:r>
              <a:rPr lang="en-GB" sz="1800" smtClean="0"/>
              <a:t>IRCs were safe with few fights and assaults, and use of force was low.</a:t>
            </a:r>
          </a:p>
          <a:p>
            <a:pPr>
              <a:lnSpc>
                <a:spcPct val="90000"/>
              </a:lnSpc>
            </a:pPr>
            <a:endParaRPr lang="en-GB" sz="1800" smtClean="0"/>
          </a:p>
          <a:p>
            <a:pPr>
              <a:lnSpc>
                <a:spcPct val="90000"/>
              </a:lnSpc>
              <a:buFontTx/>
              <a:buChar char="•"/>
            </a:pPr>
            <a:r>
              <a:rPr lang="en-GB" sz="1800" smtClean="0"/>
              <a:t>Some IRCs looked and felt like a prison</a:t>
            </a:r>
          </a:p>
          <a:p>
            <a:pPr>
              <a:lnSpc>
                <a:spcPct val="90000"/>
              </a:lnSpc>
              <a:buFontTx/>
              <a:buChar char="•"/>
            </a:pPr>
            <a:endParaRPr lang="en-GB" sz="1800" smtClean="0"/>
          </a:p>
          <a:p>
            <a:pPr>
              <a:lnSpc>
                <a:spcPct val="90000"/>
              </a:lnSpc>
              <a:buFontTx/>
              <a:buChar char="•"/>
            </a:pPr>
            <a:r>
              <a:rPr lang="en-GB" sz="1800" smtClean="0"/>
              <a:t>Some security procedures were disproportionate.</a:t>
            </a:r>
          </a:p>
          <a:p>
            <a:pPr>
              <a:lnSpc>
                <a:spcPct val="90000"/>
              </a:lnSpc>
              <a:buFontTx/>
              <a:buChar char="•"/>
            </a:pPr>
            <a:endParaRPr lang="en-GB" sz="1800" smtClean="0"/>
          </a:p>
          <a:p>
            <a:pPr>
              <a:lnSpc>
                <a:spcPct val="90000"/>
              </a:lnSpc>
              <a:buFontTx/>
              <a:buChar char="•"/>
            </a:pPr>
            <a:r>
              <a:rPr lang="en-GB" sz="1800" smtClean="0"/>
              <a:t>Welfare services were provided at IRCs but some required development, and not all detainees were adequately prepared for removal or release. </a:t>
            </a:r>
          </a:p>
          <a:p>
            <a:pPr>
              <a:lnSpc>
                <a:spcPct val="90000"/>
              </a:lnSpc>
              <a:buFontTx/>
              <a:buChar char="•"/>
            </a:pPr>
            <a:endParaRPr lang="en-GB" sz="1800" smtClean="0"/>
          </a:p>
          <a:p>
            <a:pPr>
              <a:lnSpc>
                <a:spcPct val="90000"/>
              </a:lnSpc>
              <a:buFontTx/>
              <a:buChar char="•"/>
            </a:pPr>
            <a:r>
              <a:rPr lang="en-GB" sz="1800" smtClean="0"/>
              <a:t>Detainees were not permitted access to Skype or social networks to maintain contact with family and friends.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en-GB" smtClean="0"/>
          </a:p>
        </p:txBody>
      </p:sp>
      <p:sp>
        <p:nvSpPr>
          <p:cNvPr id="46082" name="Rectangle 3"/>
          <p:cNvSpPr>
            <a:spLocks noGrp="1" noChangeArrowheads="1"/>
          </p:cNvSpPr>
          <p:nvPr>
            <p:ph type="body" idx="1"/>
          </p:nvPr>
        </p:nvSpPr>
        <p:spPr>
          <a:xfrm>
            <a:off x="358775" y="2781300"/>
            <a:ext cx="8277225" cy="3600450"/>
          </a:xfrm>
        </p:spPr>
        <p:txBody>
          <a:bodyPr/>
          <a:lstStyle/>
          <a:p>
            <a:pPr>
              <a:buFontTx/>
              <a:buChar char="•"/>
            </a:pPr>
            <a:r>
              <a:rPr lang="en-GB" sz="1800" smtClean="0"/>
              <a:t>Many detainees had no access to a lawyer to help their case.</a:t>
            </a:r>
          </a:p>
          <a:p>
            <a:pPr>
              <a:buFontTx/>
              <a:buChar char="•"/>
            </a:pPr>
            <a:r>
              <a:rPr lang="en-GB" sz="1800" smtClean="0"/>
              <a:t>The quality of Rule 35 reports was variable and did not all lead to release</a:t>
            </a:r>
          </a:p>
          <a:p>
            <a:pPr>
              <a:buFontTx/>
              <a:buChar char="•"/>
            </a:pPr>
            <a:r>
              <a:rPr lang="en-GB" sz="1800" smtClean="0"/>
              <a:t>There were some cases of prolonged detention with no clear justification.</a:t>
            </a:r>
          </a:p>
          <a:p>
            <a:pPr>
              <a:buFontTx/>
              <a:buChar char="•"/>
            </a:pPr>
            <a:r>
              <a:rPr lang="en-GB" sz="1800" smtClean="0"/>
              <a:t>The quality of STHFs varied, and some people were detained there too long, but detainees generally felt safe.</a:t>
            </a:r>
          </a:p>
          <a:p>
            <a:pPr>
              <a:buFontTx/>
              <a:buChar char="•"/>
            </a:pPr>
            <a:r>
              <a:rPr lang="en-GB" sz="1800" smtClean="0"/>
              <a:t>Overseas escorts were generally efficient, but we had concerns about some staff conduct and disproportionate security measures.</a:t>
            </a:r>
          </a:p>
          <a:p>
            <a:endParaRPr lang="en-GB"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GB" smtClean="0"/>
              <a:t>Positive outcomes</a:t>
            </a:r>
          </a:p>
        </p:txBody>
      </p:sp>
      <p:sp>
        <p:nvSpPr>
          <p:cNvPr id="47106" name="Rectangle 3"/>
          <p:cNvSpPr>
            <a:spLocks noGrp="1" noChangeArrowheads="1"/>
          </p:cNvSpPr>
          <p:nvPr>
            <p:ph type="body" idx="1"/>
          </p:nvPr>
        </p:nvSpPr>
        <p:spPr/>
        <p:txBody>
          <a:bodyPr/>
          <a:lstStyle/>
          <a:p>
            <a:pPr>
              <a:lnSpc>
                <a:spcPct val="90000"/>
              </a:lnSpc>
            </a:pPr>
            <a:r>
              <a:rPr lang="en-GB" sz="1800" smtClean="0"/>
              <a:t>General improvement in treatment and conditions, especially in STHFs. </a:t>
            </a:r>
          </a:p>
          <a:p>
            <a:pPr>
              <a:lnSpc>
                <a:spcPct val="90000"/>
              </a:lnSpc>
            </a:pPr>
            <a:endParaRPr lang="en-GB" sz="1800" smtClean="0"/>
          </a:p>
          <a:p>
            <a:pPr>
              <a:lnSpc>
                <a:spcPct val="90000"/>
              </a:lnSpc>
            </a:pPr>
            <a:r>
              <a:rPr lang="en-GB" sz="1800" smtClean="0"/>
              <a:t>Examples of policy influence:</a:t>
            </a:r>
          </a:p>
          <a:p>
            <a:pPr>
              <a:lnSpc>
                <a:spcPct val="90000"/>
              </a:lnSpc>
            </a:pPr>
            <a:endParaRPr lang="en-GB" sz="1800" smtClean="0"/>
          </a:p>
          <a:p>
            <a:pPr>
              <a:lnSpc>
                <a:spcPct val="90000"/>
              </a:lnSpc>
              <a:buFontTx/>
              <a:buChar char="•"/>
            </a:pPr>
            <a:r>
              <a:rPr lang="en-GB" sz="1800" smtClean="0"/>
              <a:t>Force on children or pregnant women to effect removal</a:t>
            </a:r>
          </a:p>
          <a:p>
            <a:pPr>
              <a:lnSpc>
                <a:spcPct val="90000"/>
              </a:lnSpc>
              <a:buFontTx/>
              <a:buChar char="•"/>
            </a:pPr>
            <a:r>
              <a:rPr lang="en-GB" sz="1800" smtClean="0"/>
              <a:t>Internet access</a:t>
            </a:r>
          </a:p>
          <a:p>
            <a:pPr>
              <a:lnSpc>
                <a:spcPct val="90000"/>
              </a:lnSpc>
              <a:buFontTx/>
              <a:buChar char="•"/>
            </a:pPr>
            <a:r>
              <a:rPr lang="en-GB" sz="1800" smtClean="0"/>
              <a:t>Mobile phones</a:t>
            </a:r>
          </a:p>
          <a:p>
            <a:pPr>
              <a:lnSpc>
                <a:spcPct val="90000"/>
              </a:lnSpc>
              <a:buFontTx/>
              <a:buChar char="•"/>
            </a:pPr>
            <a:endParaRPr lang="en-GB" sz="1800" smtClean="0"/>
          </a:p>
          <a:p>
            <a:pPr>
              <a:lnSpc>
                <a:spcPct val="90000"/>
              </a:lnSpc>
              <a:buFontTx/>
              <a:buChar char="•"/>
            </a:pPr>
            <a:r>
              <a:rPr lang="en-GB" sz="1800" smtClean="0"/>
              <a:t>HMIP consulted on all new detention service orders. </a:t>
            </a:r>
          </a:p>
          <a:p>
            <a:pPr>
              <a:lnSpc>
                <a:spcPct val="90000"/>
              </a:lnSpc>
              <a:buFontTx/>
              <a:buChar char="•"/>
            </a:pPr>
            <a:endParaRPr lang="en-GB" sz="1800" smtClean="0"/>
          </a:p>
          <a:p>
            <a:pPr>
              <a:lnSpc>
                <a:spcPct val="90000"/>
              </a:lnSpc>
              <a:buFontTx/>
              <a:buChar char="•"/>
            </a:pPr>
            <a:r>
              <a:rPr lang="en-GB" sz="1800" smtClean="0"/>
              <a:t> Chief inspector meets with ministers and operational head of Immigration Enforcement</a:t>
            </a:r>
          </a:p>
          <a:p>
            <a:pPr>
              <a:lnSpc>
                <a:spcPct val="90000"/>
              </a:lnSpc>
            </a:pPr>
            <a:endParaRPr lang="en-GB"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GB" smtClean="0"/>
              <a:t>Rule 35 Detention Centre Rules</a:t>
            </a:r>
          </a:p>
        </p:txBody>
      </p:sp>
      <p:sp>
        <p:nvSpPr>
          <p:cNvPr id="48130" name="Rectangle 3"/>
          <p:cNvSpPr>
            <a:spLocks noGrp="1" noChangeArrowheads="1"/>
          </p:cNvSpPr>
          <p:nvPr>
            <p:ph type="body" idx="1"/>
          </p:nvPr>
        </p:nvSpPr>
        <p:spPr>
          <a:xfrm>
            <a:off x="358775" y="2205038"/>
            <a:ext cx="8277225" cy="4094162"/>
          </a:xfrm>
        </p:spPr>
        <p:txBody>
          <a:bodyPr/>
          <a:lstStyle/>
          <a:p>
            <a:pPr>
              <a:lnSpc>
                <a:spcPct val="80000"/>
              </a:lnSpc>
              <a:buFontTx/>
              <a:buChar char="•"/>
            </a:pPr>
            <a:r>
              <a:rPr lang="en-GB" sz="1800" smtClean="0"/>
              <a:t>Healthcare staff should make a report to the Home Office where they consider a detainee’s health will likely be affected by detention, or if they might have suicidal intentions, or may have been a victim of torture. </a:t>
            </a:r>
          </a:p>
          <a:p>
            <a:pPr>
              <a:lnSpc>
                <a:spcPct val="80000"/>
              </a:lnSpc>
              <a:buFontTx/>
              <a:buChar char="•"/>
            </a:pPr>
            <a:endParaRPr lang="en-GB" sz="1800" smtClean="0"/>
          </a:p>
          <a:p>
            <a:pPr>
              <a:lnSpc>
                <a:spcPct val="80000"/>
              </a:lnSpc>
              <a:buFontTx/>
              <a:buChar char="•"/>
            </a:pPr>
            <a:r>
              <a:rPr lang="en-GB" sz="1800" smtClean="0"/>
              <a:t>Some improvement in the rule 35 safeguard, but in many cases it is still ineffective. </a:t>
            </a:r>
          </a:p>
          <a:p>
            <a:pPr>
              <a:lnSpc>
                <a:spcPct val="80000"/>
              </a:lnSpc>
              <a:buFontTx/>
              <a:buChar char="•"/>
            </a:pPr>
            <a:endParaRPr lang="en-GB" sz="1800" smtClean="0"/>
          </a:p>
          <a:p>
            <a:pPr>
              <a:lnSpc>
                <a:spcPct val="80000"/>
              </a:lnSpc>
              <a:buFontTx/>
              <a:buChar char="•"/>
            </a:pPr>
            <a:r>
              <a:rPr lang="en-GB" sz="1800" smtClean="0"/>
              <a:t>Healthcare professionals require training </a:t>
            </a:r>
          </a:p>
          <a:p>
            <a:pPr>
              <a:lnSpc>
                <a:spcPct val="80000"/>
              </a:lnSpc>
              <a:buFontTx/>
              <a:buChar char="•"/>
            </a:pPr>
            <a:endParaRPr lang="en-GB" sz="1800" smtClean="0"/>
          </a:p>
          <a:p>
            <a:pPr>
              <a:lnSpc>
                <a:spcPct val="80000"/>
              </a:lnSpc>
              <a:buFontTx/>
              <a:buChar char="•"/>
            </a:pPr>
            <a:r>
              <a:rPr lang="en-GB" sz="1800" smtClean="0"/>
              <a:t>Quality of rule 35 reports varies significantly</a:t>
            </a:r>
          </a:p>
          <a:p>
            <a:pPr>
              <a:lnSpc>
                <a:spcPct val="80000"/>
              </a:lnSpc>
              <a:buFontTx/>
              <a:buChar char="•"/>
            </a:pPr>
            <a:endParaRPr lang="en-GB" sz="1800" smtClean="0"/>
          </a:p>
          <a:p>
            <a:pPr>
              <a:lnSpc>
                <a:spcPct val="80000"/>
              </a:lnSpc>
              <a:buFontTx/>
              <a:buChar char="•"/>
            </a:pPr>
            <a:r>
              <a:rPr lang="en-GB" sz="1800" smtClean="0"/>
              <a:t>Not all responses by immigration caseworkers to reports are sufficiently timely </a:t>
            </a:r>
          </a:p>
          <a:p>
            <a:pPr>
              <a:lnSpc>
                <a:spcPct val="80000"/>
              </a:lnSpc>
            </a:pPr>
            <a:endParaRPr lang="en-GB" sz="1800" smtClean="0"/>
          </a:p>
          <a:p>
            <a:pPr>
              <a:lnSpc>
                <a:spcPct val="80000"/>
              </a:lnSpc>
              <a:buFontTx/>
              <a:buChar char="•"/>
            </a:pPr>
            <a:r>
              <a:rPr lang="en-GB" sz="1800" smtClean="0"/>
              <a:t>Many reports do not lead to release from detention, although some do e.g. Dover IRC,</a:t>
            </a:r>
            <a:r>
              <a:rPr lang="en-GB" sz="1800" i="1" smtClean="0"/>
              <a:t> </a:t>
            </a:r>
            <a:r>
              <a:rPr lang="en-GB" sz="1800" smtClean="0"/>
              <a:t>five of the last 16 reports had led to the release of the detainee, a much higher proportion than we usually see.</a:t>
            </a:r>
            <a:endParaRPr lang="en-GB" sz="18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GB" smtClean="0"/>
              <a:t>Victims of Trafficking </a:t>
            </a:r>
          </a:p>
        </p:txBody>
      </p:sp>
      <p:sp>
        <p:nvSpPr>
          <p:cNvPr id="49154" name="Rectangle 3"/>
          <p:cNvSpPr>
            <a:spLocks noGrp="1" noChangeArrowheads="1"/>
          </p:cNvSpPr>
          <p:nvPr>
            <p:ph type="body" idx="1"/>
          </p:nvPr>
        </p:nvSpPr>
        <p:spPr/>
        <p:txBody>
          <a:bodyPr/>
          <a:lstStyle/>
          <a:p>
            <a:r>
              <a:rPr lang="en-GB" smtClean="0"/>
              <a:t>The National Referral Mechanism</a:t>
            </a:r>
          </a:p>
          <a:p>
            <a:pPr>
              <a:buFontTx/>
              <a:buChar char="•"/>
            </a:pPr>
            <a:r>
              <a:rPr lang="en-GB" sz="1800" smtClean="0"/>
              <a:t>Council of Europe Convention on Action against Human Trafficking 2008</a:t>
            </a:r>
          </a:p>
          <a:p>
            <a:pPr>
              <a:buFontTx/>
              <a:buChar char="•"/>
            </a:pPr>
            <a:r>
              <a:rPr lang="en-GB" sz="1600" smtClean="0"/>
              <a:t> </a:t>
            </a:r>
            <a:r>
              <a:rPr lang="en-GB" sz="1800" smtClean="0"/>
              <a:t>A process for identifying and supporting victims of trafficking</a:t>
            </a:r>
          </a:p>
          <a:p>
            <a:pPr>
              <a:buFontTx/>
              <a:buChar char="•"/>
            </a:pPr>
            <a:r>
              <a:rPr lang="en-GB" sz="1800" smtClean="0"/>
              <a:t>Multi agency</a:t>
            </a:r>
          </a:p>
          <a:p>
            <a:pPr>
              <a:buFontTx/>
              <a:buChar char="•"/>
            </a:pPr>
            <a:r>
              <a:rPr lang="en-GB" sz="1800" smtClean="0"/>
              <a:t>First responders make referrals into the mechanism</a:t>
            </a:r>
          </a:p>
          <a:p>
            <a:pPr>
              <a:buFontTx/>
              <a:buChar char="•"/>
            </a:pPr>
            <a:r>
              <a:rPr lang="en-GB" sz="1800" smtClean="0"/>
              <a:t>Competent authorities - UK Human Trafficking Centre and Home Office</a:t>
            </a:r>
          </a:p>
          <a:p>
            <a:pPr>
              <a:buFontTx/>
              <a:buChar char="•"/>
            </a:pPr>
            <a:r>
              <a:rPr lang="en-GB" sz="1800" smtClean="0"/>
              <a:t>Two stage decision making process, no detention within this period.</a:t>
            </a:r>
          </a:p>
          <a:p>
            <a:pPr>
              <a:buFontTx/>
              <a:buChar char="•"/>
            </a:pPr>
            <a:r>
              <a:rPr lang="en-GB" sz="1800" smtClean="0"/>
              <a:t>Victims may be granted leave to remain, dependent on circumstances</a:t>
            </a:r>
          </a:p>
          <a:p>
            <a:pPr>
              <a:buFontTx/>
              <a:buChar char="•"/>
            </a:pPr>
            <a:r>
              <a:rPr lang="en-GB" sz="1800" smtClean="0"/>
              <a:t>Awareness of the mechanism is variable.</a:t>
            </a:r>
          </a:p>
          <a:p>
            <a:pPr>
              <a:buFontTx/>
              <a:buChar char="•"/>
            </a:pPr>
            <a:endParaRPr lang="en-GB" sz="1800" smtClean="0"/>
          </a:p>
          <a:p>
            <a:pPr>
              <a:buFontTx/>
              <a:buChar char="•"/>
            </a:pPr>
            <a:endParaRPr lang="en-GB" sz="1800" smtClean="0"/>
          </a:p>
          <a:p>
            <a:pPr>
              <a:buFontTx/>
              <a:buChar char="•"/>
            </a:pPr>
            <a:endParaRPr lang="en-GB" sz="1800" smtClean="0"/>
          </a:p>
          <a:p>
            <a:pPr>
              <a:buFontTx/>
              <a:buChar char="•"/>
            </a:pPr>
            <a:endParaRPr lang="en-GB"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GB" smtClean="0"/>
              <a:t>Children and Families</a:t>
            </a:r>
          </a:p>
        </p:txBody>
      </p:sp>
      <p:sp>
        <p:nvSpPr>
          <p:cNvPr id="50178" name="Rectangle 3"/>
          <p:cNvSpPr>
            <a:spLocks noGrp="1" noChangeArrowheads="1"/>
          </p:cNvSpPr>
          <p:nvPr>
            <p:ph type="body" idx="1"/>
          </p:nvPr>
        </p:nvSpPr>
        <p:spPr>
          <a:xfrm>
            <a:off x="358775" y="2276475"/>
            <a:ext cx="8277225" cy="4022725"/>
          </a:xfrm>
        </p:spPr>
        <p:txBody>
          <a:bodyPr/>
          <a:lstStyle/>
          <a:p>
            <a:r>
              <a:rPr lang="en-GB" sz="1800" b="1" smtClean="0"/>
              <a:t>The Cedars pre departure accommodation for families:</a:t>
            </a:r>
          </a:p>
          <a:p>
            <a:pPr>
              <a:buFontTx/>
              <a:buChar char="•"/>
            </a:pPr>
            <a:r>
              <a:rPr lang="en-GB" sz="1800" smtClean="0"/>
              <a:t>Time limited detention</a:t>
            </a:r>
          </a:p>
          <a:p>
            <a:pPr>
              <a:buFontTx/>
              <a:buChar char="•"/>
            </a:pPr>
            <a:r>
              <a:rPr lang="en-GB" sz="1800" smtClean="0"/>
              <a:t>42 families were held at the centre during 2013 for an average of just over three days, some on more than one occasion. </a:t>
            </a:r>
          </a:p>
          <a:p>
            <a:pPr>
              <a:buFontTx/>
              <a:buChar char="•"/>
            </a:pPr>
            <a:r>
              <a:rPr lang="en-GB" sz="1800" smtClean="0"/>
              <a:t>Families were held at the centre safely. </a:t>
            </a:r>
          </a:p>
          <a:p>
            <a:pPr>
              <a:buFontTx/>
              <a:buChar char="•"/>
            </a:pPr>
            <a:r>
              <a:rPr lang="en-GB" sz="1800" smtClean="0"/>
              <a:t>Barnardo’s staff play an important role in the centre</a:t>
            </a:r>
          </a:p>
          <a:p>
            <a:pPr>
              <a:buFontTx/>
              <a:buChar char="•"/>
            </a:pPr>
            <a:r>
              <a:rPr lang="en-GB" sz="1800" smtClean="0"/>
              <a:t>A well managed establishment, but the distress of families passing through the centre and its potential impact on the children involved is disturbing. </a:t>
            </a:r>
          </a:p>
          <a:p>
            <a:pPr>
              <a:buFontTx/>
              <a:buChar char="•"/>
            </a:pPr>
            <a:r>
              <a:rPr lang="en-GB" sz="1800" smtClean="0"/>
              <a:t>Force no longer used against pregnant women and children unless it is to prevent harm. </a:t>
            </a:r>
          </a:p>
          <a:p>
            <a:pPr>
              <a:buFontTx/>
              <a:buChar char="•"/>
            </a:pPr>
            <a:r>
              <a:rPr lang="en-GB" sz="1800" smtClean="0"/>
              <a:t>The Cedars centre remains an example of best practice in caring for families who are to be removed.</a:t>
            </a:r>
          </a:p>
          <a:p>
            <a:endParaRPr lang="en-GB" sz="1800" smtClean="0"/>
          </a:p>
          <a:p>
            <a:pPr>
              <a:buFontTx/>
              <a:buChar char="•"/>
            </a:pPr>
            <a:endParaRPr lang="en-GB" sz="1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GB" sz="2000" smtClean="0"/>
              <a:t>The National Independent Commission on Enforced Removals</a:t>
            </a:r>
          </a:p>
        </p:txBody>
      </p:sp>
      <p:sp>
        <p:nvSpPr>
          <p:cNvPr id="51202" name="Rectangle 3"/>
          <p:cNvSpPr>
            <a:spLocks noGrp="1" noChangeArrowheads="1"/>
          </p:cNvSpPr>
          <p:nvPr>
            <p:ph type="body" idx="1"/>
          </p:nvPr>
        </p:nvSpPr>
        <p:spPr/>
        <p:txBody>
          <a:bodyPr/>
          <a:lstStyle/>
          <a:p>
            <a:r>
              <a:rPr lang="en-GB" sz="1800" smtClean="0"/>
              <a:t>2012 report made four main recommendations:</a:t>
            </a:r>
          </a:p>
          <a:p>
            <a:endParaRPr lang="en-GB" sz="1800" smtClean="0"/>
          </a:p>
          <a:p>
            <a:pPr>
              <a:buFontTx/>
              <a:buChar char="•"/>
            </a:pPr>
            <a:r>
              <a:rPr lang="en-GB" sz="1800" smtClean="0"/>
              <a:t>The need for a multi-disciplinary panel for complex returns</a:t>
            </a:r>
          </a:p>
          <a:p>
            <a:pPr>
              <a:buFontTx/>
              <a:buChar char="•"/>
            </a:pPr>
            <a:r>
              <a:rPr lang="en-GB" sz="1800" smtClean="0"/>
              <a:t>The need for a more robust system for regular and appropriate licensing of contracted detainee custody officers (DCOs) and escort staff</a:t>
            </a:r>
          </a:p>
          <a:p>
            <a:pPr>
              <a:buFontTx/>
              <a:buChar char="•"/>
            </a:pPr>
            <a:r>
              <a:rPr lang="en-GB" sz="1800" smtClean="0"/>
              <a:t>The need for independent oversight of the enforced removal process</a:t>
            </a:r>
          </a:p>
          <a:p>
            <a:pPr>
              <a:buFontTx/>
              <a:buChar char="•"/>
            </a:pPr>
            <a:r>
              <a:rPr lang="en-GB" sz="1800" smtClean="0"/>
              <a:t>The need for pain-free restraint techniques appropriate for use during enforced removals.</a:t>
            </a:r>
          </a:p>
          <a:p>
            <a:endParaRPr lang="en-GB"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eaLnBrk="1" hangingPunct="1"/>
            <a:r>
              <a:rPr lang="en-GB" smtClean="0">
                <a:ea typeface="ＭＳ Ｐゴシック"/>
                <a:cs typeface="ＭＳ Ｐゴシック"/>
              </a:rPr>
              <a:t>Role of HMIP</a:t>
            </a:r>
          </a:p>
        </p:txBody>
      </p:sp>
      <p:sp>
        <p:nvSpPr>
          <p:cNvPr id="29698" name="Rectangle 3"/>
          <p:cNvSpPr>
            <a:spLocks noGrp="1" noChangeArrowheads="1"/>
          </p:cNvSpPr>
          <p:nvPr>
            <p:ph type="body" sz="half" idx="4294967295"/>
          </p:nvPr>
        </p:nvSpPr>
        <p:spPr>
          <a:xfrm>
            <a:off x="358775" y="2276475"/>
            <a:ext cx="7742238" cy="2376488"/>
          </a:xfrm>
        </p:spPr>
        <p:txBody>
          <a:bodyPr/>
          <a:lstStyle/>
          <a:p>
            <a:pPr marL="0" indent="0" eaLnBrk="1" hangingPunct="1"/>
            <a:endParaRPr lang="en-GB" sz="1800" smtClean="0">
              <a:ea typeface="ＭＳ Ｐゴシック"/>
              <a:cs typeface="ＭＳ Ｐゴシック"/>
            </a:endParaRPr>
          </a:p>
          <a:p>
            <a:pPr marL="0" indent="0" algn="just" eaLnBrk="1" hangingPunct="1"/>
            <a:r>
              <a:rPr lang="en-GB" sz="1800" smtClean="0">
                <a:ea typeface="ＭＳ Ｐゴシック"/>
                <a:cs typeface="ＭＳ Ｐゴシック"/>
              </a:rPr>
              <a:t>To ensure independent inspection of detention to report on conditions and treatment, and promote positive outcomes for those detained and the public</a:t>
            </a:r>
          </a:p>
          <a:p>
            <a:pPr marL="0" indent="0" eaLnBrk="1" hangingPunct="1">
              <a:buFontTx/>
              <a:buChar char="•"/>
            </a:pPr>
            <a:endParaRPr lang="en-GB" sz="1800" smtClean="0">
              <a:ea typeface="ＭＳ Ｐゴシック"/>
              <a:cs typeface="ＭＳ Ｐゴシック"/>
            </a:endParaRPr>
          </a:p>
        </p:txBody>
      </p:sp>
      <p:sp>
        <p:nvSpPr>
          <p:cNvPr id="29699" name="Rectangle 5"/>
          <p:cNvSpPr>
            <a:spLocks noGrp="1" noChangeArrowheads="1"/>
          </p:cNvSpPr>
          <p:nvPr>
            <p:ph sz="half" idx="4294967295"/>
          </p:nvPr>
        </p:nvSpPr>
        <p:spPr>
          <a:xfrm>
            <a:off x="4573588" y="2698750"/>
            <a:ext cx="4062412" cy="3600450"/>
          </a:xfrm>
        </p:spPr>
        <p:txBody>
          <a:bodyPr/>
          <a:lstStyle/>
          <a:p>
            <a:pPr marL="0" indent="0"/>
            <a:r>
              <a:rPr lang="en-GB" sz="2000" smtClean="0">
                <a:ea typeface="ＭＳ Ｐゴシック"/>
                <a:cs typeface="ＭＳ Ｐゴシック"/>
              </a:rPr>
              <a:t> </a:t>
            </a:r>
          </a:p>
        </p:txBody>
      </p:sp>
      <p:sp>
        <p:nvSpPr>
          <p:cNvPr id="29700" name="Text Box 4"/>
          <p:cNvSpPr txBox="1">
            <a:spLocks noChangeArrowheads="1"/>
          </p:cNvSpPr>
          <p:nvPr/>
        </p:nvSpPr>
        <p:spPr bwMode="auto">
          <a:xfrm>
            <a:off x="8675688" y="6524625"/>
            <a:ext cx="288925" cy="182563"/>
          </a:xfrm>
          <a:prstGeom prst="rect">
            <a:avLst/>
          </a:prstGeom>
          <a:noFill/>
          <a:ln w="9525">
            <a:noFill/>
            <a:miter lim="800000"/>
            <a:headEnd/>
            <a:tailEnd/>
          </a:ln>
        </p:spPr>
        <p:txBody>
          <a:bodyPr lIns="0" tIns="0" rIns="0" bIns="0">
            <a:spAutoFit/>
          </a:bodyPr>
          <a:lstStyle/>
          <a:p>
            <a:pPr>
              <a:spcBef>
                <a:spcPct val="50000"/>
              </a:spcBef>
            </a:pPr>
            <a:fld id="{BF452D68-26E8-406A-AFFF-327B8BD492F2}" type="slidenum">
              <a:rPr lang="en-GB" sz="1200">
                <a:solidFill>
                  <a:srgbClr val="000000"/>
                </a:solidFill>
                <a:ea typeface="ＭＳ Ｐゴシック"/>
                <a:cs typeface="ＭＳ Ｐゴシック"/>
              </a:rPr>
              <a:pPr>
                <a:spcBef>
                  <a:spcPct val="50000"/>
                </a:spcBef>
              </a:pPr>
              <a:t>2</a:t>
            </a:fld>
            <a:endParaRPr lang="en-GB" sz="1200">
              <a:solidFill>
                <a:srgbClr val="000000"/>
              </a:solidFill>
              <a:ea typeface="ＭＳ Ｐゴシック"/>
              <a:cs typeface="ＭＳ Ｐゴシック"/>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358775" y="1341438"/>
            <a:ext cx="8277225" cy="1177925"/>
          </a:xfrm>
        </p:spPr>
        <p:txBody>
          <a:bodyPr/>
          <a:lstStyle/>
          <a:p>
            <a:r>
              <a:rPr lang="en-GB" smtClean="0"/>
              <a:t>Alternatives to detention</a:t>
            </a:r>
          </a:p>
        </p:txBody>
      </p:sp>
      <p:sp>
        <p:nvSpPr>
          <p:cNvPr id="52226" name="Rectangle 3"/>
          <p:cNvSpPr>
            <a:spLocks noGrp="1" noChangeArrowheads="1"/>
          </p:cNvSpPr>
          <p:nvPr>
            <p:ph type="body" idx="1"/>
          </p:nvPr>
        </p:nvSpPr>
        <p:spPr>
          <a:xfrm>
            <a:off x="358775" y="2060575"/>
            <a:ext cx="8277225" cy="4238625"/>
          </a:xfrm>
        </p:spPr>
        <p:txBody>
          <a:bodyPr/>
          <a:lstStyle/>
          <a:p>
            <a:r>
              <a:rPr lang="en-GB" sz="1800" smtClean="0"/>
              <a:t>Currently in the UK</a:t>
            </a:r>
          </a:p>
          <a:p>
            <a:pPr>
              <a:buFontTx/>
              <a:buChar char="•"/>
            </a:pPr>
            <a:r>
              <a:rPr lang="en-GB" sz="1800" smtClean="0"/>
              <a:t>The requirement to report</a:t>
            </a:r>
          </a:p>
          <a:p>
            <a:pPr>
              <a:buFontTx/>
              <a:buChar char="•"/>
            </a:pPr>
            <a:r>
              <a:rPr lang="en-GB" sz="1800" smtClean="0"/>
              <a:t>Electronic monitoring</a:t>
            </a:r>
          </a:p>
          <a:p>
            <a:pPr>
              <a:buFontTx/>
              <a:buChar char="•"/>
            </a:pPr>
            <a:r>
              <a:rPr lang="en-GB" sz="1800" smtClean="0"/>
              <a:t>Immigration bail – but this is a mechanism for release</a:t>
            </a:r>
          </a:p>
          <a:p>
            <a:r>
              <a:rPr lang="en-GB" sz="1800" b="1" smtClean="0"/>
              <a:t>The APPG Inquiry into the Use of Immigration Detention in the United Kingdom (2014): </a:t>
            </a:r>
          </a:p>
          <a:p>
            <a:r>
              <a:rPr lang="en-GB" sz="1800" b="1" smtClean="0"/>
              <a:t>‘</a:t>
            </a:r>
            <a:r>
              <a:rPr lang="en-GB" sz="1800" i="1" smtClean="0"/>
              <a:t>There needs to be a shift…away from a reliance on end-stage enforcement and towards engagement and compliance</a:t>
            </a:r>
            <a:r>
              <a:rPr lang="en-GB" sz="1800" b="1" smtClean="0"/>
              <a:t>’ </a:t>
            </a:r>
          </a:p>
          <a:p>
            <a:pPr>
              <a:buFontTx/>
              <a:buChar char="•"/>
            </a:pPr>
            <a:r>
              <a:rPr lang="en-GB" sz="1800" smtClean="0"/>
              <a:t>Time limited detention</a:t>
            </a:r>
          </a:p>
          <a:p>
            <a:pPr>
              <a:buFontTx/>
              <a:buChar char="•"/>
            </a:pPr>
            <a:r>
              <a:rPr lang="en-GB" sz="1800" smtClean="0"/>
              <a:t>Community based resolutions</a:t>
            </a:r>
          </a:p>
          <a:p>
            <a:pPr>
              <a:buFontTx/>
              <a:buChar char="•"/>
            </a:pPr>
            <a:r>
              <a:rPr lang="en-GB" sz="1800" smtClean="0"/>
              <a:t>Detention to be used sparingly</a:t>
            </a:r>
          </a:p>
          <a:p>
            <a:pPr>
              <a:buFontTx/>
              <a:buChar char="•"/>
            </a:pPr>
            <a:r>
              <a:rPr lang="en-GB" sz="1800" smtClean="0"/>
              <a:t>Introduce a wider range of alternatives to detention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endParaRPr lang="en-GB" smtClean="0"/>
          </a:p>
        </p:txBody>
      </p:sp>
      <p:sp>
        <p:nvSpPr>
          <p:cNvPr id="53250" name="Rectangle 3"/>
          <p:cNvSpPr>
            <a:spLocks noGrp="1" noChangeArrowheads="1"/>
          </p:cNvSpPr>
          <p:nvPr>
            <p:ph type="body" idx="1"/>
          </p:nvPr>
        </p:nvSpPr>
        <p:spPr/>
        <p:txBody>
          <a:bodyPr/>
          <a:lstStyle/>
          <a:p>
            <a:r>
              <a:rPr lang="en-GB" sz="2800" smtClean="0"/>
              <a:t>Email:</a:t>
            </a:r>
          </a:p>
          <a:p>
            <a:r>
              <a:rPr lang="en-GB" sz="2800" smtClean="0">
                <a:hlinkClick r:id="rId2"/>
              </a:rPr>
              <a:t>beverley.alden@hmiprisons.gsi.gov.uk</a:t>
            </a:r>
            <a:endParaRPr lang="en-GB" sz="2800" smtClean="0"/>
          </a:p>
          <a:p>
            <a:endParaRPr lang="en-GB" sz="2800" smtClean="0"/>
          </a:p>
          <a:p>
            <a:r>
              <a:rPr lang="en-GB" sz="2800" smtClean="0"/>
              <a:t>Website:</a:t>
            </a:r>
          </a:p>
          <a:p>
            <a:r>
              <a:rPr lang="en-GB" sz="2800" smtClean="0"/>
              <a:t>http://www.justiceinspectorates.gov.uk/hmiprisons/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58775" y="1484313"/>
            <a:ext cx="8277225" cy="900112"/>
          </a:xfrm>
        </p:spPr>
        <p:txBody>
          <a:bodyPr/>
          <a:lstStyle/>
          <a:p>
            <a:r>
              <a:rPr lang="en-GB" smtClean="0">
                <a:ea typeface="ＭＳ Ｐゴシック"/>
                <a:cs typeface="ＭＳ Ｐゴシック"/>
              </a:rPr>
              <a:t>History</a:t>
            </a:r>
          </a:p>
        </p:txBody>
      </p:sp>
      <p:sp>
        <p:nvSpPr>
          <p:cNvPr id="31746" name="Rectangle 4"/>
          <p:cNvSpPr>
            <a:spLocks noGrp="1" noChangeArrowheads="1"/>
          </p:cNvSpPr>
          <p:nvPr>
            <p:ph type="body" sz="half" idx="4294967295"/>
          </p:nvPr>
        </p:nvSpPr>
        <p:spPr>
          <a:xfrm>
            <a:off x="358775" y="2420938"/>
            <a:ext cx="8101013" cy="3878262"/>
          </a:xfrm>
        </p:spPr>
        <p:txBody>
          <a:bodyPr/>
          <a:lstStyle/>
          <a:p>
            <a:pPr marL="0" indent="0" eaLnBrk="1" hangingPunct="1">
              <a:buFontTx/>
              <a:buChar char="•"/>
            </a:pPr>
            <a:r>
              <a:rPr lang="en-GB" sz="2000" smtClean="0">
                <a:ea typeface="ＭＳ Ｐゴシック"/>
                <a:cs typeface="ＭＳ Ｐゴシック"/>
              </a:rPr>
              <a:t> </a:t>
            </a:r>
            <a:r>
              <a:rPr lang="en-GB" sz="1800" smtClean="0">
                <a:ea typeface="ＭＳ Ｐゴシック"/>
                <a:cs typeface="ＭＳ Ｐゴシック"/>
              </a:rPr>
              <a:t>HMIP established in 1982 by an amendment to the 1952 Prison Act</a:t>
            </a:r>
          </a:p>
          <a:p>
            <a:pPr marL="0" indent="0" eaLnBrk="1" hangingPunct="1">
              <a:buFontTx/>
              <a:buChar char="•"/>
            </a:pPr>
            <a:r>
              <a:rPr lang="en-GB" sz="1800" smtClean="0">
                <a:ea typeface="ＭＳ Ｐゴシック"/>
                <a:cs typeface="ＭＳ Ｐゴシック"/>
              </a:rPr>
              <a:t> 1999 Immigration Act gave HMIP the power to inspect IRCs and those under escort. </a:t>
            </a:r>
          </a:p>
          <a:p>
            <a:pPr marL="0" indent="0" eaLnBrk="1" hangingPunct="1">
              <a:buFontTx/>
              <a:buChar char="•"/>
            </a:pPr>
            <a:r>
              <a:rPr lang="en-GB" sz="1800" smtClean="0">
                <a:ea typeface="ＭＳ Ｐゴシック"/>
                <a:cs typeface="ＭＳ Ｐゴシック"/>
              </a:rPr>
              <a:t>The UK ratified the Optional Protocol to the Convention Against Torture in 2003 and in March 2009 the UK’s national preventative mechanism was designated. </a:t>
            </a:r>
          </a:p>
          <a:p>
            <a:pPr marL="0" indent="0" eaLnBrk="1" hangingPunct="1">
              <a:buFontTx/>
              <a:buChar char="•"/>
            </a:pPr>
            <a:r>
              <a:rPr lang="en-GB" sz="1800" smtClean="0">
                <a:ea typeface="ＭＳ Ｐゴシック"/>
                <a:cs typeface="ＭＳ Ｐゴシック"/>
              </a:rPr>
              <a:t> HMIP can visit anywhere people are deprived of their liberty</a:t>
            </a:r>
          </a:p>
          <a:p>
            <a:pPr marL="0" indent="0" eaLnBrk="1" hangingPunct="1">
              <a:buFontTx/>
              <a:buChar char="•"/>
            </a:pPr>
            <a:r>
              <a:rPr lang="en-GB" sz="1800" smtClean="0">
                <a:ea typeface="ＭＳ Ｐゴシック"/>
                <a:cs typeface="ＭＳ Ｐゴシック"/>
              </a:rPr>
              <a:t> We now ‘make recommendations to … prevent torture and other cruel, inhuman or degrading treatment or punishment.’</a:t>
            </a:r>
            <a:endParaRPr lang="en-GB"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GB" b="0" smtClean="0">
                <a:ea typeface="ＭＳ Ｐゴシック"/>
                <a:cs typeface="ＭＳ Ｐゴシック"/>
              </a:rPr>
              <a:t>The UK National Preventive Mechanism (NPM)</a:t>
            </a:r>
          </a:p>
        </p:txBody>
      </p:sp>
      <p:sp>
        <p:nvSpPr>
          <p:cNvPr id="32770" name="Rectangle 3"/>
          <p:cNvSpPr>
            <a:spLocks noGrp="1" noChangeArrowheads="1"/>
          </p:cNvSpPr>
          <p:nvPr>
            <p:ph type="body" idx="1"/>
          </p:nvPr>
        </p:nvSpPr>
        <p:spPr/>
        <p:txBody>
          <a:bodyPr/>
          <a:lstStyle/>
          <a:p>
            <a:pPr eaLnBrk="1" hangingPunct="1">
              <a:lnSpc>
                <a:spcPct val="90000"/>
              </a:lnSpc>
              <a:spcBef>
                <a:spcPct val="0"/>
              </a:spcBef>
            </a:pPr>
            <a:r>
              <a:rPr lang="en-GB" sz="1600" smtClean="0">
                <a:ea typeface="ＭＳ Ｐゴシック"/>
                <a:cs typeface="ＭＳ Ｐゴシック"/>
              </a:rPr>
              <a:t>The NPM is made up of 20 existing bodies with powers to inspect and monitor places of</a:t>
            </a:r>
          </a:p>
          <a:p>
            <a:pPr eaLnBrk="1" hangingPunct="1">
              <a:lnSpc>
                <a:spcPct val="90000"/>
              </a:lnSpc>
              <a:spcBef>
                <a:spcPct val="0"/>
              </a:spcBef>
            </a:pPr>
            <a:r>
              <a:rPr lang="en-GB" sz="1600" smtClean="0">
                <a:ea typeface="ＭＳ Ｐゴシック"/>
                <a:cs typeface="ＭＳ Ｐゴシック"/>
              </a:rPr>
              <a:t>detention.</a:t>
            </a:r>
          </a:p>
          <a:p>
            <a:pPr eaLnBrk="1" hangingPunct="1">
              <a:lnSpc>
                <a:spcPct val="90000"/>
              </a:lnSpc>
              <a:spcBef>
                <a:spcPct val="0"/>
              </a:spcBef>
            </a:pPr>
            <a:endParaRPr lang="en-GB" sz="1600" smtClean="0">
              <a:ea typeface="ＭＳ Ｐゴシック"/>
              <a:cs typeface="ＭＳ Ｐゴシック"/>
            </a:endParaRPr>
          </a:p>
          <a:p>
            <a:pPr eaLnBrk="1" hangingPunct="1">
              <a:lnSpc>
                <a:spcPct val="90000"/>
              </a:lnSpc>
              <a:spcBef>
                <a:spcPct val="0"/>
              </a:spcBef>
            </a:pPr>
            <a:r>
              <a:rPr lang="en-GB" sz="1600" smtClean="0">
                <a:ea typeface="ＭＳ Ｐゴシック"/>
                <a:cs typeface="ＭＳ Ｐゴシック"/>
              </a:rPr>
              <a:t>Members cover all four nations in the UK. </a:t>
            </a:r>
          </a:p>
          <a:p>
            <a:pPr eaLnBrk="1" hangingPunct="1">
              <a:lnSpc>
                <a:spcPct val="90000"/>
              </a:lnSpc>
              <a:spcBef>
                <a:spcPct val="0"/>
              </a:spcBef>
            </a:pPr>
            <a:endParaRPr lang="en-GB" sz="1600" smtClean="0">
              <a:ea typeface="ＭＳ Ｐゴシック"/>
              <a:cs typeface="ＭＳ Ｐゴシック"/>
            </a:endParaRPr>
          </a:p>
          <a:p>
            <a:pPr eaLnBrk="1" hangingPunct="1">
              <a:lnSpc>
                <a:spcPct val="90000"/>
              </a:lnSpc>
              <a:spcBef>
                <a:spcPct val="0"/>
              </a:spcBef>
            </a:pPr>
            <a:r>
              <a:rPr lang="en-GB" sz="1600" smtClean="0">
                <a:ea typeface="ＭＳ Ｐゴシック"/>
                <a:cs typeface="ＭＳ Ｐゴシック"/>
              </a:rPr>
              <a:t>Includes lay bodies and professional bodies</a:t>
            </a:r>
          </a:p>
          <a:p>
            <a:pPr eaLnBrk="1" hangingPunct="1">
              <a:lnSpc>
                <a:spcPct val="90000"/>
              </a:lnSpc>
              <a:spcBef>
                <a:spcPct val="0"/>
              </a:spcBef>
            </a:pPr>
            <a:endParaRPr lang="en-GB" sz="1600" smtClean="0">
              <a:ea typeface="ＭＳ Ｐゴシック"/>
              <a:cs typeface="ＭＳ Ｐゴシック"/>
            </a:endParaRPr>
          </a:p>
          <a:p>
            <a:pPr eaLnBrk="1" hangingPunct="1">
              <a:lnSpc>
                <a:spcPct val="90000"/>
              </a:lnSpc>
              <a:spcBef>
                <a:spcPct val="0"/>
              </a:spcBef>
            </a:pPr>
            <a:r>
              <a:rPr lang="en-GB" sz="1600" smtClean="0">
                <a:ea typeface="ＭＳ Ｐゴシック"/>
                <a:cs typeface="ＭＳ Ｐゴシック"/>
              </a:rPr>
              <a:t>In order to monitor detention and prevent torture, the NPM must be able to:</a:t>
            </a:r>
          </a:p>
          <a:p>
            <a:pPr eaLnBrk="1" hangingPunct="1">
              <a:lnSpc>
                <a:spcPct val="90000"/>
              </a:lnSpc>
              <a:spcBef>
                <a:spcPct val="0"/>
              </a:spcBef>
            </a:pPr>
            <a:endParaRPr lang="en-GB" sz="1600" smtClean="0">
              <a:ea typeface="ＭＳ Ｐゴシック"/>
              <a:cs typeface="ＭＳ Ｐゴシック"/>
            </a:endParaRPr>
          </a:p>
          <a:p>
            <a:pPr marL="1143000" lvl="2" indent="-228600">
              <a:lnSpc>
                <a:spcPct val="90000"/>
              </a:lnSpc>
            </a:pPr>
            <a:r>
              <a:rPr lang="en-GB" sz="1600" smtClean="0">
                <a:ea typeface="ＭＳ Ｐゴシック"/>
              </a:rPr>
              <a:t>Access all places of detention</a:t>
            </a:r>
          </a:p>
          <a:p>
            <a:pPr marL="1143000" lvl="2" indent="-228600">
              <a:lnSpc>
                <a:spcPct val="90000"/>
              </a:lnSpc>
            </a:pPr>
            <a:r>
              <a:rPr lang="en-GB" sz="1600" smtClean="0">
                <a:ea typeface="ＭＳ Ｐゴシック"/>
              </a:rPr>
              <a:t>Speak to detainees and others in private</a:t>
            </a:r>
          </a:p>
          <a:p>
            <a:pPr marL="1143000" lvl="2" indent="-228600">
              <a:lnSpc>
                <a:spcPct val="90000"/>
              </a:lnSpc>
            </a:pPr>
            <a:r>
              <a:rPr lang="en-GB" sz="1600" smtClean="0">
                <a:ea typeface="ＭＳ Ｐゴシック"/>
              </a:rPr>
              <a:t>Choose which places to visit and which people to talk to </a:t>
            </a:r>
          </a:p>
          <a:p>
            <a:pPr marL="1143000" lvl="2" indent="-228600">
              <a:lnSpc>
                <a:spcPct val="90000"/>
              </a:lnSpc>
            </a:pPr>
            <a:r>
              <a:rPr lang="en-GB" sz="1600" smtClean="0">
                <a:ea typeface="ＭＳ Ｐゴシック"/>
              </a:rPr>
              <a:t>Access information on places of detention, and on detainees and their treatment and conditions</a:t>
            </a:r>
          </a:p>
          <a:p>
            <a:pPr eaLnBrk="1" hangingPunct="1">
              <a:lnSpc>
                <a:spcPct val="90000"/>
              </a:lnSpc>
              <a:spcBef>
                <a:spcPct val="0"/>
              </a:spcBef>
            </a:pPr>
            <a:endParaRPr lang="en-GB" sz="1600" smtClean="0">
              <a:ea typeface="ＭＳ Ｐゴシック"/>
              <a:cs typeface="ＭＳ Ｐゴシック"/>
            </a:endParaRPr>
          </a:p>
          <a:p>
            <a:pPr eaLnBrk="1" hangingPunct="1">
              <a:lnSpc>
                <a:spcPct val="90000"/>
              </a:lnSpc>
              <a:spcBef>
                <a:spcPct val="0"/>
              </a:spcBef>
            </a:pPr>
            <a:endParaRPr lang="en-GB" sz="1600" smtClean="0">
              <a:ea typeface="ＭＳ Ｐゴシック"/>
              <a:cs typeface="ＭＳ Ｐゴシック"/>
            </a:endParaRPr>
          </a:p>
          <a:p>
            <a:pPr>
              <a:lnSpc>
                <a:spcPct val="90000"/>
              </a:lnSpc>
            </a:pPr>
            <a:endParaRPr lang="en-GB" sz="16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358775" y="1619250"/>
            <a:ext cx="8277225" cy="441325"/>
          </a:xfrm>
        </p:spPr>
        <p:txBody>
          <a:bodyPr/>
          <a:lstStyle/>
          <a:p>
            <a:r>
              <a:rPr lang="en-GB" sz="2800" smtClean="0">
                <a:ea typeface="ＭＳ Ｐゴシック"/>
                <a:cs typeface="ＭＳ Ｐゴシック"/>
              </a:rPr>
              <a:t>UK NPM members and their jurisdictions</a:t>
            </a:r>
            <a:br>
              <a:rPr lang="en-GB" sz="2800" smtClean="0">
                <a:ea typeface="ＭＳ Ｐゴシック"/>
                <a:cs typeface="ＭＳ Ｐゴシック"/>
              </a:rPr>
            </a:br>
            <a:endParaRPr lang="en-GB" sz="2800" smtClean="0">
              <a:ea typeface="ＭＳ Ｐゴシック"/>
              <a:cs typeface="ＭＳ Ｐゴシック"/>
            </a:endParaRPr>
          </a:p>
        </p:txBody>
      </p:sp>
      <p:sp>
        <p:nvSpPr>
          <p:cNvPr id="33794" name="Rectangle 3"/>
          <p:cNvSpPr>
            <a:spLocks noGrp="1" noChangeArrowheads="1"/>
          </p:cNvSpPr>
          <p:nvPr>
            <p:ph type="body" idx="1"/>
          </p:nvPr>
        </p:nvSpPr>
        <p:spPr>
          <a:xfrm>
            <a:off x="323850" y="2060575"/>
            <a:ext cx="8245475" cy="4238625"/>
          </a:xfrm>
        </p:spPr>
        <p:txBody>
          <a:bodyPr/>
          <a:lstStyle/>
          <a:p>
            <a:pPr>
              <a:lnSpc>
                <a:spcPct val="80000"/>
              </a:lnSpc>
            </a:pPr>
            <a:r>
              <a:rPr lang="en-GB" sz="1000" b="1" u="sng" smtClean="0">
                <a:ea typeface="ＭＳ Ｐゴシック"/>
                <a:cs typeface="ＭＳ Ｐゴシック"/>
              </a:rPr>
              <a:t>England and Wales                                                                                               </a:t>
            </a:r>
          </a:p>
          <a:p>
            <a:pPr>
              <a:lnSpc>
                <a:spcPct val="80000"/>
              </a:lnSpc>
            </a:pPr>
            <a:r>
              <a:rPr lang="en-GB" sz="1000" smtClean="0">
                <a:ea typeface="ＭＳ Ｐゴシック"/>
                <a:cs typeface="ＭＳ Ｐゴシック"/>
              </a:rPr>
              <a:t>HM Inspectorate of Prisons (HMIP)</a:t>
            </a:r>
          </a:p>
          <a:p>
            <a:pPr>
              <a:lnSpc>
                <a:spcPct val="80000"/>
              </a:lnSpc>
            </a:pPr>
            <a:r>
              <a:rPr lang="en-GB" sz="1000" smtClean="0">
                <a:ea typeface="ＭＳ Ｐゴシック"/>
                <a:cs typeface="ＭＳ Ｐゴシック"/>
              </a:rPr>
              <a:t>Independent Monitoring Boards (IMB)</a:t>
            </a:r>
          </a:p>
          <a:p>
            <a:pPr>
              <a:lnSpc>
                <a:spcPct val="80000"/>
              </a:lnSpc>
            </a:pPr>
            <a:r>
              <a:rPr lang="en-GB" sz="1000" smtClean="0">
                <a:ea typeface="ＭＳ Ｐゴシック"/>
                <a:cs typeface="ＭＳ Ｐゴシック"/>
              </a:rPr>
              <a:t>Independent Custody Visiting Association (ICVA)</a:t>
            </a:r>
          </a:p>
          <a:p>
            <a:pPr>
              <a:lnSpc>
                <a:spcPct val="80000"/>
              </a:lnSpc>
            </a:pPr>
            <a:r>
              <a:rPr lang="en-GB" sz="1000" smtClean="0">
                <a:ea typeface="ＭＳ Ｐゴシック"/>
                <a:cs typeface="ＭＳ Ｐゴシック"/>
              </a:rPr>
              <a:t>Her Majesty’s Inspectorate of Constabulary (HMIC)</a:t>
            </a:r>
          </a:p>
          <a:p>
            <a:pPr>
              <a:lnSpc>
                <a:spcPct val="80000"/>
              </a:lnSpc>
            </a:pPr>
            <a:r>
              <a:rPr lang="en-GB" sz="1000" smtClean="0">
                <a:ea typeface="ＭＳ Ｐゴシック"/>
                <a:cs typeface="ＭＳ Ｐゴシック"/>
              </a:rPr>
              <a:t>Lay Observers (LO)</a:t>
            </a:r>
          </a:p>
          <a:p>
            <a:pPr>
              <a:lnSpc>
                <a:spcPct val="80000"/>
              </a:lnSpc>
            </a:pPr>
            <a:endParaRPr lang="en-GB" sz="1000" smtClean="0">
              <a:ea typeface="ＭＳ Ｐゴシック"/>
              <a:cs typeface="ＭＳ Ｐゴシック"/>
            </a:endParaRPr>
          </a:p>
          <a:p>
            <a:pPr>
              <a:lnSpc>
                <a:spcPct val="80000"/>
              </a:lnSpc>
            </a:pPr>
            <a:r>
              <a:rPr lang="en-GB" sz="1000" b="1" smtClean="0">
                <a:ea typeface="ＭＳ Ｐゴシック"/>
                <a:cs typeface="ＭＳ Ｐゴシック"/>
              </a:rPr>
              <a:t>                                                                                                         </a:t>
            </a:r>
            <a:r>
              <a:rPr lang="en-GB" sz="1000" b="1" u="sng" smtClean="0">
                <a:ea typeface="ＭＳ Ｐゴシック"/>
                <a:cs typeface="ＭＳ Ｐゴシック"/>
              </a:rPr>
              <a:t>England</a:t>
            </a:r>
          </a:p>
          <a:p>
            <a:pPr>
              <a:lnSpc>
                <a:spcPct val="80000"/>
              </a:lnSpc>
            </a:pPr>
            <a:r>
              <a:rPr lang="en-GB" sz="1000" smtClean="0">
                <a:ea typeface="ＭＳ Ｐゴシック"/>
                <a:cs typeface="ＭＳ Ｐゴシック"/>
              </a:rPr>
              <a:t>					Office of the Children’s Commissioner for England (OCC)</a:t>
            </a:r>
          </a:p>
          <a:p>
            <a:pPr>
              <a:lnSpc>
                <a:spcPct val="80000"/>
              </a:lnSpc>
            </a:pPr>
            <a:r>
              <a:rPr lang="en-GB" sz="1000" smtClean="0">
                <a:ea typeface="ＭＳ Ｐゴシック"/>
                <a:cs typeface="ＭＳ Ｐゴシック"/>
              </a:rPr>
              <a:t>					Office for Standards in Education, Children’s Services and Skills (Ofsted) </a:t>
            </a:r>
          </a:p>
          <a:p>
            <a:pPr>
              <a:lnSpc>
                <a:spcPct val="80000"/>
              </a:lnSpc>
            </a:pPr>
            <a:r>
              <a:rPr lang="en-GB" sz="1000" smtClean="0">
                <a:ea typeface="ＭＳ Ｐゴシック"/>
                <a:cs typeface="ＭＳ Ｐゴシック"/>
              </a:rPr>
              <a:t>					Care Quality Commission (CQC)</a:t>
            </a:r>
          </a:p>
          <a:p>
            <a:pPr>
              <a:lnSpc>
                <a:spcPct val="80000"/>
              </a:lnSpc>
            </a:pPr>
            <a:r>
              <a:rPr lang="en-GB" sz="1000" b="1" u="sng" smtClean="0">
                <a:ea typeface="ＭＳ Ｐゴシック"/>
                <a:cs typeface="ＭＳ Ｐゴシック"/>
              </a:rPr>
              <a:t>Wales </a:t>
            </a:r>
          </a:p>
          <a:p>
            <a:pPr>
              <a:lnSpc>
                <a:spcPct val="80000"/>
              </a:lnSpc>
            </a:pPr>
            <a:r>
              <a:rPr lang="en-GB" sz="1000" smtClean="0">
                <a:ea typeface="ＭＳ Ｐゴシック"/>
                <a:cs typeface="ＭＳ Ｐゴシック"/>
              </a:rPr>
              <a:t>Healthcare Inspectorate Wales (HIW)</a:t>
            </a:r>
          </a:p>
          <a:p>
            <a:pPr>
              <a:lnSpc>
                <a:spcPct val="80000"/>
              </a:lnSpc>
            </a:pPr>
            <a:r>
              <a:rPr lang="en-GB" sz="1000" smtClean="0">
                <a:ea typeface="ＭＳ Ｐゴシック"/>
                <a:cs typeface="ＭＳ Ｐゴシック"/>
              </a:rPr>
              <a:t>Care and Social Services Inspectorate Wales (CSSIW)</a:t>
            </a:r>
            <a:endParaRPr lang="en-GB" sz="1200" smtClean="0">
              <a:ea typeface="ＭＳ Ｐゴシック"/>
              <a:cs typeface="ＭＳ Ｐゴシック"/>
            </a:endParaRPr>
          </a:p>
          <a:p>
            <a:pPr>
              <a:lnSpc>
                <a:spcPct val="80000"/>
              </a:lnSpc>
            </a:pPr>
            <a:r>
              <a:rPr lang="en-GB" sz="1000" b="1" smtClean="0">
                <a:ea typeface="ＭＳ Ｐゴシック"/>
                <a:cs typeface="ＭＳ Ｐゴシック"/>
              </a:rPr>
              <a:t>					</a:t>
            </a:r>
            <a:r>
              <a:rPr lang="en-GB" sz="1000" b="1" u="sng" smtClean="0">
                <a:ea typeface="ＭＳ Ｐゴシック"/>
                <a:cs typeface="ＭＳ Ｐゴシック"/>
              </a:rPr>
              <a:t>Scotland</a:t>
            </a:r>
          </a:p>
          <a:p>
            <a:pPr>
              <a:lnSpc>
                <a:spcPct val="80000"/>
              </a:lnSpc>
            </a:pPr>
            <a:r>
              <a:rPr lang="en-GB" sz="1000" smtClean="0">
                <a:ea typeface="ＭＳ Ｐゴシック"/>
                <a:cs typeface="ＭＳ Ｐゴシック"/>
              </a:rPr>
              <a:t>					HM Inspectorate of Prisons for Scotland (HMIPS)</a:t>
            </a:r>
          </a:p>
          <a:p>
            <a:pPr>
              <a:lnSpc>
                <a:spcPct val="80000"/>
              </a:lnSpc>
            </a:pPr>
            <a:r>
              <a:rPr lang="en-GB" sz="1000" smtClean="0">
                <a:ea typeface="ＭＳ Ｐゴシック"/>
                <a:cs typeface="ＭＳ Ｐゴシック"/>
              </a:rPr>
              <a:t>					Her Majesty’s Inspectorate of Constabulary for Scotland (HMICS)</a:t>
            </a:r>
          </a:p>
          <a:p>
            <a:pPr>
              <a:lnSpc>
                <a:spcPct val="80000"/>
              </a:lnSpc>
            </a:pPr>
            <a:r>
              <a:rPr lang="en-GB" sz="1000" smtClean="0">
                <a:ea typeface="ＭＳ Ｐゴシック"/>
                <a:cs typeface="ＭＳ Ｐゴシック"/>
              </a:rPr>
              <a:t>					Scottish Human Rights Commission (SHRC)</a:t>
            </a:r>
          </a:p>
          <a:p>
            <a:pPr>
              <a:lnSpc>
                <a:spcPct val="80000"/>
              </a:lnSpc>
            </a:pPr>
            <a:r>
              <a:rPr lang="en-GB" sz="1000" smtClean="0">
                <a:ea typeface="ＭＳ Ｐゴシック"/>
                <a:cs typeface="ＭＳ Ｐゴシック"/>
              </a:rPr>
              <a:t>					Mental Welfare Commission for Scotland (MWCS)</a:t>
            </a:r>
          </a:p>
          <a:p>
            <a:pPr>
              <a:lnSpc>
                <a:spcPct val="80000"/>
              </a:lnSpc>
            </a:pPr>
            <a:r>
              <a:rPr lang="en-GB" sz="1000" smtClean="0">
                <a:ea typeface="ＭＳ Ｐゴシック"/>
                <a:cs typeface="ＭＳ Ｐゴシック"/>
              </a:rPr>
              <a:t>					Care Inspectorate (CI)</a:t>
            </a:r>
          </a:p>
          <a:p>
            <a:pPr>
              <a:lnSpc>
                <a:spcPct val="80000"/>
              </a:lnSpc>
            </a:pPr>
            <a:r>
              <a:rPr lang="en-GB" sz="1000" smtClean="0">
                <a:ea typeface="ＭＳ Ｐゴシック"/>
                <a:cs typeface="ＭＳ Ｐゴシック"/>
              </a:rPr>
              <a:t>					Independent Custody Visitors Scotland (ICVS)</a:t>
            </a:r>
          </a:p>
          <a:p>
            <a:pPr>
              <a:lnSpc>
                <a:spcPct val="80000"/>
              </a:lnSpc>
            </a:pPr>
            <a:r>
              <a:rPr lang="en-GB" sz="1000" b="1" u="sng" smtClean="0">
                <a:ea typeface="ＭＳ Ｐゴシック"/>
                <a:cs typeface="ＭＳ Ｐゴシック"/>
              </a:rPr>
              <a:t>Northern Ireland</a:t>
            </a:r>
          </a:p>
          <a:p>
            <a:pPr>
              <a:lnSpc>
                <a:spcPct val="80000"/>
              </a:lnSpc>
            </a:pPr>
            <a:r>
              <a:rPr lang="en-GB" sz="1000" smtClean="0">
                <a:ea typeface="ＭＳ Ｐゴシック"/>
                <a:cs typeface="ＭＳ Ｐゴシック"/>
              </a:rPr>
              <a:t>Independent Monitoring Boards (Northern Ireland) (IMBNI)</a:t>
            </a:r>
          </a:p>
          <a:p>
            <a:pPr>
              <a:lnSpc>
                <a:spcPct val="80000"/>
              </a:lnSpc>
            </a:pPr>
            <a:r>
              <a:rPr lang="en-GB" sz="1000" smtClean="0">
                <a:ea typeface="ＭＳ Ｐゴシック"/>
                <a:cs typeface="ＭＳ Ｐゴシック"/>
              </a:rPr>
              <a:t>Criminal Justice Inspection Northern Ireland (CJINI)</a:t>
            </a:r>
          </a:p>
          <a:p>
            <a:pPr>
              <a:lnSpc>
                <a:spcPct val="80000"/>
              </a:lnSpc>
            </a:pPr>
            <a:r>
              <a:rPr lang="en-GB" sz="1000" smtClean="0">
                <a:ea typeface="ＭＳ Ｐゴシック"/>
                <a:cs typeface="ＭＳ Ｐゴシック"/>
              </a:rPr>
              <a:t>Regulation and Quality Improvement Authority (RQIA)</a:t>
            </a:r>
          </a:p>
          <a:p>
            <a:pPr>
              <a:lnSpc>
                <a:spcPct val="80000"/>
              </a:lnSpc>
            </a:pPr>
            <a:r>
              <a:rPr lang="en-GB" sz="1000" smtClean="0">
                <a:ea typeface="ＭＳ Ｐゴシック"/>
                <a:cs typeface="ＭＳ Ｐゴシック"/>
              </a:rPr>
              <a:t>Northern Ireland Policing Board Independent Custody Visiting Scheme (NIPBICVS)</a:t>
            </a:r>
          </a:p>
          <a:p>
            <a:endParaRPr lang="en-GB" sz="20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r>
              <a:rPr lang="en-GB" smtClean="0">
                <a:ea typeface="ＭＳ Ｐゴシック"/>
                <a:cs typeface="ＭＳ Ｐゴシック"/>
              </a:rPr>
              <a:t>What institutions do HMIP inspect?</a:t>
            </a:r>
          </a:p>
        </p:txBody>
      </p:sp>
      <p:sp>
        <p:nvSpPr>
          <p:cNvPr id="34818" name="Rectangle 3"/>
          <p:cNvSpPr>
            <a:spLocks noGrp="1" noChangeArrowheads="1"/>
          </p:cNvSpPr>
          <p:nvPr>
            <p:ph type="body" sz="half" idx="4294967295"/>
          </p:nvPr>
        </p:nvSpPr>
        <p:spPr>
          <a:xfrm>
            <a:off x="358775" y="2698750"/>
            <a:ext cx="8029575" cy="2746375"/>
          </a:xfrm>
        </p:spPr>
        <p:txBody>
          <a:bodyPr/>
          <a:lstStyle/>
          <a:p>
            <a:pPr marL="0" indent="0" eaLnBrk="1" hangingPunct="1">
              <a:buFontTx/>
              <a:buChar char="•"/>
            </a:pPr>
            <a:r>
              <a:rPr lang="en-GB" sz="1800" smtClean="0">
                <a:ea typeface="ＭＳ Ｐゴシック"/>
                <a:cs typeface="ＭＳ Ｐゴシック"/>
              </a:rPr>
              <a:t> Prisons (adult, young adult, juvenile)</a:t>
            </a:r>
          </a:p>
          <a:p>
            <a:pPr marL="0" indent="0" eaLnBrk="1" hangingPunct="1">
              <a:buFontTx/>
              <a:buChar char="•"/>
            </a:pPr>
            <a:r>
              <a:rPr lang="en-GB" sz="1800" smtClean="0">
                <a:ea typeface="ＭＳ Ｐゴシック"/>
                <a:cs typeface="ＭＳ Ｐゴシック"/>
              </a:rPr>
              <a:t> Police custody </a:t>
            </a:r>
          </a:p>
          <a:p>
            <a:pPr marL="0" indent="0" eaLnBrk="1" hangingPunct="1">
              <a:buFontTx/>
              <a:buChar char="•"/>
            </a:pPr>
            <a:r>
              <a:rPr lang="en-GB" sz="1800" smtClean="0">
                <a:ea typeface="ＭＳ Ｐゴシック"/>
                <a:cs typeface="ＭＳ Ｐゴシック"/>
              </a:rPr>
              <a:t> Immigration detention </a:t>
            </a:r>
          </a:p>
          <a:p>
            <a:pPr marL="0" indent="0" eaLnBrk="1" hangingPunct="1">
              <a:buFontTx/>
              <a:buChar char="•"/>
            </a:pPr>
            <a:r>
              <a:rPr lang="en-GB" sz="1800" smtClean="0">
                <a:ea typeface="ＭＳ Ｐゴシック"/>
                <a:cs typeface="ＭＳ Ｐゴシック"/>
              </a:rPr>
              <a:t> Military detention </a:t>
            </a:r>
          </a:p>
          <a:p>
            <a:pPr marL="0" indent="0" eaLnBrk="1" hangingPunct="1">
              <a:buFontTx/>
              <a:buChar char="•"/>
            </a:pPr>
            <a:r>
              <a:rPr lang="en-GB" sz="1800" smtClean="0">
                <a:ea typeface="ＭＳ Ｐゴシック"/>
                <a:cs typeface="ＭＳ Ｐゴシック"/>
              </a:rPr>
              <a:t> Court custody </a:t>
            </a:r>
          </a:p>
          <a:p>
            <a:pPr marL="0" indent="0" eaLnBrk="1" hangingPunct="1">
              <a:buFontTx/>
              <a:buChar char="•"/>
            </a:pPr>
            <a:r>
              <a:rPr lang="en-GB" sz="1800" smtClean="0">
                <a:ea typeface="ＭＳ Ｐゴシック"/>
                <a:cs typeface="ＭＳ Ｐゴシック"/>
              </a:rPr>
              <a:t> Customs custody facilities</a:t>
            </a:r>
          </a:p>
          <a:p>
            <a:pPr marL="0" indent="0" eaLnBrk="1" hangingPunct="1">
              <a:buFontTx/>
              <a:buChar char="•"/>
            </a:pPr>
            <a:r>
              <a:rPr lang="en-GB" sz="1800" smtClean="0">
                <a:ea typeface="ＭＳ Ｐゴシック"/>
                <a:cs typeface="ＭＳ Ｐゴシック"/>
              </a:rPr>
              <a:t> Secure training centres for children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pPr eaLnBrk="1" hangingPunct="1"/>
            <a:r>
              <a:rPr lang="en-GB" smtClean="0">
                <a:ea typeface="ＭＳ Ｐゴシック"/>
                <a:cs typeface="ＭＳ Ｐゴシック"/>
              </a:rPr>
              <a:t>Inspection Standards</a:t>
            </a:r>
          </a:p>
        </p:txBody>
      </p:sp>
      <p:sp>
        <p:nvSpPr>
          <p:cNvPr id="35842" name="Rectangle 5"/>
          <p:cNvSpPr>
            <a:spLocks noGrp="1" noChangeArrowheads="1"/>
          </p:cNvSpPr>
          <p:nvPr>
            <p:ph type="body" sz="half" idx="4294967295"/>
          </p:nvPr>
        </p:nvSpPr>
        <p:spPr>
          <a:xfrm>
            <a:off x="358775" y="2349500"/>
            <a:ext cx="8101013" cy="3949700"/>
          </a:xfrm>
        </p:spPr>
        <p:txBody>
          <a:bodyPr/>
          <a:lstStyle/>
          <a:p>
            <a:pPr marL="457200" indent="-457200" eaLnBrk="1" hangingPunct="1">
              <a:buFontTx/>
              <a:buChar char="•"/>
            </a:pPr>
            <a:r>
              <a:rPr lang="en-GB" sz="2000" smtClean="0">
                <a:ea typeface="ＭＳ Ｐゴシック"/>
                <a:cs typeface="ＭＳ Ｐゴシック"/>
              </a:rPr>
              <a:t>HMIP inspects against its own set of published standards called ‘Expectations’</a:t>
            </a:r>
          </a:p>
          <a:p>
            <a:pPr marL="457200" indent="-457200" eaLnBrk="1" hangingPunct="1">
              <a:buFontTx/>
              <a:buChar char="•"/>
            </a:pPr>
            <a:r>
              <a:rPr lang="en-GB" sz="2000" smtClean="0">
                <a:ea typeface="ＭＳ Ｐゴシック"/>
                <a:cs typeface="ＭＳ Ｐゴシック"/>
              </a:rPr>
              <a:t>Outcomes referenced against international human rights standards and penal norms</a:t>
            </a:r>
          </a:p>
          <a:p>
            <a:pPr marL="457200" indent="-457200" eaLnBrk="1" hangingPunct="1">
              <a:buFontTx/>
              <a:buChar char="•"/>
            </a:pPr>
            <a:r>
              <a:rPr lang="en-GB" sz="2000" smtClean="0">
                <a:ea typeface="ＭＳ Ｐゴシック"/>
                <a:cs typeface="ＭＳ Ｐゴシック"/>
              </a:rPr>
              <a:t>Separate Expectations for:</a:t>
            </a:r>
          </a:p>
          <a:p>
            <a:pPr marL="1600200" lvl="3" indent="-228600" eaLnBrk="1" hangingPunct="1"/>
            <a:r>
              <a:rPr lang="en-GB" sz="1600" smtClean="0">
                <a:ea typeface="ＭＳ Ｐゴシック"/>
              </a:rPr>
              <a:t>Male prisoners</a:t>
            </a:r>
          </a:p>
          <a:p>
            <a:pPr marL="1600200" lvl="3" indent="-228600" eaLnBrk="1" hangingPunct="1"/>
            <a:r>
              <a:rPr lang="en-GB" sz="1600" smtClean="0">
                <a:ea typeface="ＭＳ Ｐゴシック"/>
              </a:rPr>
              <a:t>Female Prisoners</a:t>
            </a:r>
          </a:p>
          <a:p>
            <a:pPr marL="1600200" lvl="3" indent="-228600" eaLnBrk="1" hangingPunct="1"/>
            <a:r>
              <a:rPr lang="en-GB" sz="1600" smtClean="0">
                <a:ea typeface="ＭＳ Ｐゴシック"/>
              </a:rPr>
              <a:t>Children and young people</a:t>
            </a:r>
          </a:p>
          <a:p>
            <a:pPr marL="1600200" lvl="3" indent="-228600" eaLnBrk="1" hangingPunct="1"/>
            <a:r>
              <a:rPr lang="en-GB" sz="1600" smtClean="0">
                <a:ea typeface="ＭＳ Ｐゴシック"/>
              </a:rPr>
              <a:t>Immigration detention</a:t>
            </a:r>
          </a:p>
          <a:p>
            <a:pPr marL="1600200" lvl="3" indent="-228600" eaLnBrk="1" hangingPunct="1"/>
            <a:r>
              <a:rPr lang="en-GB" sz="1600" smtClean="0">
                <a:ea typeface="ＭＳ Ｐゴシック"/>
              </a:rPr>
              <a:t>Police custody</a:t>
            </a:r>
          </a:p>
          <a:p>
            <a:pPr marL="1600200" lvl="3" indent="-228600" eaLnBrk="1" hangingPunct="1"/>
            <a:r>
              <a:rPr lang="en-GB" sz="1600" smtClean="0">
                <a:ea typeface="ＭＳ Ｐゴシック"/>
              </a:rPr>
              <a:t>Court custody</a:t>
            </a:r>
          </a:p>
          <a:p>
            <a:pPr marL="1600200" lvl="3" indent="-228600" eaLnBrk="1" hangingPunct="1"/>
            <a:r>
              <a:rPr lang="en-GB" sz="1600" smtClean="0">
                <a:ea typeface="ＭＳ Ｐゴシック"/>
              </a:rPr>
              <a:t>Armed forces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mtClean="0">
                <a:ea typeface="ＭＳ Ｐゴシック"/>
                <a:cs typeface="ＭＳ Ｐゴシック"/>
              </a:rPr>
              <a:t>Inspection methods</a:t>
            </a:r>
          </a:p>
        </p:txBody>
      </p:sp>
      <p:sp>
        <p:nvSpPr>
          <p:cNvPr id="37890" name="Rectangle 3"/>
          <p:cNvSpPr>
            <a:spLocks noGrp="1" noChangeArrowheads="1"/>
          </p:cNvSpPr>
          <p:nvPr>
            <p:ph type="body" sz="half" idx="1"/>
          </p:nvPr>
        </p:nvSpPr>
        <p:spPr>
          <a:xfrm>
            <a:off x="358775" y="2698750"/>
            <a:ext cx="8174038" cy="3600450"/>
          </a:xfrm>
        </p:spPr>
        <p:txBody>
          <a:bodyPr/>
          <a:lstStyle/>
          <a:p>
            <a:pPr marL="0" indent="0" eaLnBrk="1" hangingPunct="1">
              <a:buFontTx/>
              <a:buChar char="•"/>
            </a:pPr>
            <a:r>
              <a:rPr lang="en-GB" sz="2000" smtClean="0">
                <a:ea typeface="ＭＳ Ｐゴシック"/>
                <a:cs typeface="ＭＳ Ｐゴシック"/>
              </a:rPr>
              <a:t> </a:t>
            </a:r>
            <a:r>
              <a:rPr lang="en-GB" sz="1800" smtClean="0">
                <a:ea typeface="ＭＳ Ｐゴシック"/>
                <a:cs typeface="ＭＳ Ｐゴシック"/>
              </a:rPr>
              <a:t>Independent and impartial</a:t>
            </a:r>
          </a:p>
          <a:p>
            <a:pPr marL="0" indent="0" eaLnBrk="1" hangingPunct="1">
              <a:buFontTx/>
              <a:buChar char="•"/>
            </a:pPr>
            <a:r>
              <a:rPr lang="en-GB" sz="1800" smtClean="0">
                <a:ea typeface="ＭＳ Ｐゴシック"/>
                <a:cs typeface="ＭＳ Ｐゴシック"/>
              </a:rPr>
              <a:t> Unannounced inspections</a:t>
            </a:r>
          </a:p>
          <a:p>
            <a:pPr marL="0" indent="0" eaLnBrk="1" hangingPunct="1">
              <a:buFontTx/>
              <a:buChar char="•"/>
            </a:pPr>
            <a:r>
              <a:rPr lang="en-GB" sz="1800" smtClean="0">
                <a:ea typeface="ＭＳ Ｐゴシック"/>
                <a:cs typeface="ＭＳ Ｐゴシック"/>
              </a:rPr>
              <a:t> Unfettered access, with ability to arrive unannounced, go anywhere and talk to     anyone. </a:t>
            </a:r>
          </a:p>
          <a:p>
            <a:pPr marL="0" indent="0" eaLnBrk="1" hangingPunct="1">
              <a:buFontTx/>
              <a:buChar char="•"/>
            </a:pPr>
            <a:r>
              <a:rPr lang="en-GB" sz="1800" smtClean="0">
                <a:ea typeface="ＭＳ Ｐゴシック"/>
                <a:cs typeface="ＭＳ Ｐゴシック"/>
              </a:rPr>
              <a:t>Inspectors draw keys. </a:t>
            </a:r>
          </a:p>
          <a:p>
            <a:pPr marL="0" indent="0" eaLnBrk="1" hangingPunct="1">
              <a:buFontTx/>
              <a:buChar char="•"/>
            </a:pPr>
            <a:r>
              <a:rPr lang="en-GB" sz="1800" smtClean="0">
                <a:ea typeface="ＭＳ Ｐゴシック"/>
                <a:cs typeface="ＭＳ Ｐゴシック"/>
              </a:rPr>
              <a:t> Listen to detainees, focus on detainees voice</a:t>
            </a:r>
          </a:p>
          <a:p>
            <a:pPr marL="0" indent="0" eaLnBrk="1" hangingPunct="1">
              <a:buFontTx/>
              <a:buChar char="•"/>
            </a:pPr>
            <a:r>
              <a:rPr lang="en-GB" sz="1800" smtClean="0">
                <a:ea typeface="ＭＳ Ｐゴシック"/>
                <a:cs typeface="ＭＳ Ｐゴシック"/>
              </a:rPr>
              <a:t> Unfettered right to publish </a:t>
            </a:r>
          </a:p>
          <a:p>
            <a:pPr marL="0" indent="0" eaLnBrk="1" hangingPunct="1">
              <a:buFontTx/>
              <a:buChar char="•"/>
            </a:pPr>
            <a:r>
              <a:rPr lang="en-GB" sz="1800" smtClean="0">
                <a:ea typeface="ＭＳ Ｐゴシック"/>
                <a:cs typeface="ＭＳ Ｐゴシック"/>
              </a:rPr>
              <a:t> Outcome focused</a:t>
            </a:r>
          </a:p>
          <a:p>
            <a:pPr marL="0" indent="0" eaLnBrk="1" hangingPunct="1">
              <a:buFontTx/>
              <a:buChar char="•"/>
            </a:pPr>
            <a:r>
              <a:rPr lang="en-GB" sz="1800" smtClean="0">
                <a:ea typeface="ＭＳ Ｐゴシック"/>
                <a:cs typeface="ＭＳ Ｐゴシック"/>
              </a:rPr>
              <a:t>Report published 16 weeks later</a:t>
            </a:r>
          </a:p>
        </p:txBody>
      </p:sp>
      <p:sp>
        <p:nvSpPr>
          <p:cNvPr id="37891" name="Text Box 4"/>
          <p:cNvSpPr txBox="1">
            <a:spLocks noChangeArrowheads="1"/>
          </p:cNvSpPr>
          <p:nvPr/>
        </p:nvSpPr>
        <p:spPr bwMode="auto">
          <a:xfrm>
            <a:off x="8748713" y="6524625"/>
            <a:ext cx="215900" cy="182563"/>
          </a:xfrm>
          <a:prstGeom prst="rect">
            <a:avLst/>
          </a:prstGeom>
          <a:noFill/>
          <a:ln w="9525">
            <a:noFill/>
            <a:miter lim="800000"/>
            <a:headEnd/>
            <a:tailEnd/>
          </a:ln>
        </p:spPr>
        <p:txBody>
          <a:bodyPr lIns="0" tIns="0" rIns="0" bIns="0">
            <a:spAutoFit/>
          </a:bodyPr>
          <a:lstStyle/>
          <a:p>
            <a:pPr>
              <a:spcBef>
                <a:spcPct val="50000"/>
              </a:spcBef>
            </a:pPr>
            <a:fld id="{945096B7-983E-40B5-9F90-5B1807457F69}" type="slidenum">
              <a:rPr lang="en-GB" sz="1200">
                <a:solidFill>
                  <a:srgbClr val="000000"/>
                </a:solidFill>
                <a:ea typeface="ＭＳ Ｐゴシック"/>
                <a:cs typeface="ＭＳ Ｐゴシック"/>
              </a:rPr>
              <a:pPr>
                <a:spcBef>
                  <a:spcPct val="50000"/>
                </a:spcBef>
              </a:pPr>
              <a:t>8</a:t>
            </a:fld>
            <a:endParaRPr lang="en-GB" sz="1200">
              <a:solidFill>
                <a:srgbClr val="000000"/>
              </a:solidFill>
              <a:ea typeface="ＭＳ Ｐゴシック"/>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mtClean="0"/>
              <a:t>Healthy establishment tests</a:t>
            </a:r>
          </a:p>
        </p:txBody>
      </p:sp>
      <p:sp>
        <p:nvSpPr>
          <p:cNvPr id="39938" name="Rectangle 4"/>
          <p:cNvSpPr>
            <a:spLocks noGrp="1" noChangeArrowheads="1"/>
          </p:cNvSpPr>
          <p:nvPr>
            <p:ph type="body" sz="half" idx="4294967295"/>
          </p:nvPr>
        </p:nvSpPr>
        <p:spPr>
          <a:xfrm>
            <a:off x="358775" y="2698750"/>
            <a:ext cx="2197100" cy="3600450"/>
          </a:xfrm>
        </p:spPr>
        <p:txBody>
          <a:bodyPr/>
          <a:lstStyle/>
          <a:p>
            <a:pPr>
              <a:lnSpc>
                <a:spcPct val="80000"/>
              </a:lnSpc>
            </a:pPr>
            <a:r>
              <a:rPr lang="en-GB" sz="1600" b="1" smtClean="0"/>
              <a:t>Safety</a:t>
            </a:r>
          </a:p>
          <a:p>
            <a:pPr>
              <a:lnSpc>
                <a:spcPct val="80000"/>
              </a:lnSpc>
            </a:pPr>
            <a:endParaRPr lang="en-GB" sz="1600" b="1" smtClean="0"/>
          </a:p>
          <a:p>
            <a:pPr>
              <a:lnSpc>
                <a:spcPct val="80000"/>
              </a:lnSpc>
            </a:pPr>
            <a:endParaRPr lang="en-GB" sz="1600" b="1" smtClean="0"/>
          </a:p>
          <a:p>
            <a:pPr>
              <a:lnSpc>
                <a:spcPct val="80000"/>
              </a:lnSpc>
            </a:pPr>
            <a:r>
              <a:rPr lang="en-GB" sz="1600" b="1" smtClean="0"/>
              <a:t>Respect</a:t>
            </a:r>
          </a:p>
          <a:p>
            <a:pPr>
              <a:lnSpc>
                <a:spcPct val="80000"/>
              </a:lnSpc>
            </a:pPr>
            <a:endParaRPr lang="en-GB" sz="1600" b="1" smtClean="0"/>
          </a:p>
          <a:p>
            <a:pPr>
              <a:lnSpc>
                <a:spcPct val="80000"/>
              </a:lnSpc>
            </a:pPr>
            <a:endParaRPr lang="en-GB" sz="1600" b="1" smtClean="0"/>
          </a:p>
          <a:p>
            <a:pPr>
              <a:lnSpc>
                <a:spcPct val="80000"/>
              </a:lnSpc>
            </a:pPr>
            <a:r>
              <a:rPr lang="en-GB" sz="1600" b="1" smtClean="0"/>
              <a:t>Purposeful activity</a:t>
            </a:r>
          </a:p>
          <a:p>
            <a:pPr>
              <a:lnSpc>
                <a:spcPct val="80000"/>
              </a:lnSpc>
            </a:pPr>
            <a:endParaRPr lang="en-GB" sz="1600" b="1" smtClean="0"/>
          </a:p>
          <a:p>
            <a:pPr>
              <a:lnSpc>
                <a:spcPct val="80000"/>
              </a:lnSpc>
            </a:pPr>
            <a:endParaRPr lang="en-GB" sz="1600" b="1" smtClean="0"/>
          </a:p>
          <a:p>
            <a:pPr>
              <a:lnSpc>
                <a:spcPct val="80000"/>
              </a:lnSpc>
            </a:pPr>
            <a:endParaRPr lang="en-GB" sz="1600" b="1" smtClean="0"/>
          </a:p>
          <a:p>
            <a:pPr>
              <a:lnSpc>
                <a:spcPct val="80000"/>
              </a:lnSpc>
            </a:pPr>
            <a:r>
              <a:rPr lang="en-GB" sz="1600" b="1" smtClean="0"/>
              <a:t>Preparation for removal and release	</a:t>
            </a:r>
          </a:p>
        </p:txBody>
      </p:sp>
      <p:sp>
        <p:nvSpPr>
          <p:cNvPr id="39939" name="Rectangle 5"/>
          <p:cNvSpPr>
            <a:spLocks noGrp="1" noChangeArrowheads="1"/>
          </p:cNvSpPr>
          <p:nvPr>
            <p:ph type="body" sz="half" idx="4294967295"/>
          </p:nvPr>
        </p:nvSpPr>
        <p:spPr>
          <a:xfrm>
            <a:off x="2771775" y="2708275"/>
            <a:ext cx="5256213" cy="3600450"/>
          </a:xfrm>
        </p:spPr>
        <p:txBody>
          <a:bodyPr/>
          <a:lstStyle/>
          <a:p>
            <a:pPr>
              <a:lnSpc>
                <a:spcPct val="80000"/>
              </a:lnSpc>
            </a:pPr>
            <a:r>
              <a:rPr lang="en-GB" sz="1600" smtClean="0"/>
              <a:t>Detainees are held in safety and with due regard to the insecurity of their position</a:t>
            </a:r>
          </a:p>
          <a:p>
            <a:pPr>
              <a:lnSpc>
                <a:spcPct val="80000"/>
              </a:lnSpc>
            </a:pPr>
            <a:endParaRPr lang="en-GB" sz="1600" smtClean="0"/>
          </a:p>
          <a:p>
            <a:pPr>
              <a:lnSpc>
                <a:spcPct val="80000"/>
              </a:lnSpc>
            </a:pPr>
            <a:r>
              <a:rPr lang="en-GB" sz="1600" smtClean="0"/>
              <a:t>Detainees are treated with respect for their human dignity and the circumstances of their detention. </a:t>
            </a:r>
          </a:p>
          <a:p>
            <a:pPr>
              <a:lnSpc>
                <a:spcPct val="80000"/>
              </a:lnSpc>
            </a:pPr>
            <a:endParaRPr lang="en-GB" sz="1600" smtClean="0"/>
          </a:p>
          <a:p>
            <a:pPr>
              <a:lnSpc>
                <a:spcPct val="80000"/>
              </a:lnSpc>
            </a:pPr>
            <a:r>
              <a:rPr lang="en-GB" sz="1600" smtClean="0"/>
              <a:t>The centre encourages activities and provides facilities to preserve and promote the mental and physical wellbeing of detainees.</a:t>
            </a:r>
          </a:p>
          <a:p>
            <a:pPr>
              <a:lnSpc>
                <a:spcPct val="80000"/>
              </a:lnSpc>
            </a:pPr>
            <a:endParaRPr lang="en-GB" sz="1600" smtClean="0"/>
          </a:p>
          <a:p>
            <a:pPr>
              <a:lnSpc>
                <a:spcPct val="80000"/>
              </a:lnSpc>
            </a:pPr>
            <a:r>
              <a:rPr lang="en-GB" sz="1600" smtClean="0"/>
              <a:t>Detainees are able to make contact with family, friends, support groups, legal representatives and advisers, access information about their country of origin and be prepared for their release, transfer or removal. Detainees are able to retain or recover their property.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MIP NPM PowerPoint template vertical">
  <a:themeElements>
    <a:clrScheme name="HMIP NPM PowerPoint template vertical 1">
      <a:dk1>
        <a:srgbClr val="000000"/>
      </a:dk1>
      <a:lt1>
        <a:srgbClr val="FFFFFF"/>
      </a:lt1>
      <a:dk2>
        <a:srgbClr val="000000"/>
      </a:dk2>
      <a:lt2>
        <a:srgbClr val="B9C9D0"/>
      </a:lt2>
      <a:accent1>
        <a:srgbClr val="881369"/>
      </a:accent1>
      <a:accent2>
        <a:srgbClr val="E1C4DA"/>
      </a:accent2>
      <a:accent3>
        <a:srgbClr val="FFFFFF"/>
      </a:accent3>
      <a:accent4>
        <a:srgbClr val="000000"/>
      </a:accent4>
      <a:accent5>
        <a:srgbClr val="C3AAB9"/>
      </a:accent5>
      <a:accent6>
        <a:srgbClr val="CCB1C5"/>
      </a:accent6>
      <a:hlink>
        <a:srgbClr val="C389B4"/>
      </a:hlink>
      <a:folHlink>
        <a:srgbClr val="A64E8F"/>
      </a:folHlink>
    </a:clrScheme>
    <a:fontScheme name="HMIP NPM PowerPoint template vertic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a:ln>
              <a:noFill/>
            </a:ln>
            <a:solidFill>
              <a:schemeClr val="tx1"/>
            </a:solidFill>
            <a:effectLst/>
            <a:latin typeface="Arial" charset="0"/>
          </a:defRPr>
        </a:defPPr>
      </a:lstStyle>
    </a:lnDef>
  </a:objectDefaults>
  <a:extraClrSchemeLst>
    <a:extraClrScheme>
      <a:clrScheme name="HMIP NPM PowerPoint template vertical 1">
        <a:dk1>
          <a:srgbClr val="000000"/>
        </a:dk1>
        <a:lt1>
          <a:srgbClr val="FFFFFF"/>
        </a:lt1>
        <a:dk2>
          <a:srgbClr val="000000"/>
        </a:dk2>
        <a:lt2>
          <a:srgbClr val="B9C9D0"/>
        </a:lt2>
        <a:accent1>
          <a:srgbClr val="881369"/>
        </a:accent1>
        <a:accent2>
          <a:srgbClr val="E1C4DA"/>
        </a:accent2>
        <a:accent3>
          <a:srgbClr val="FFFFFF"/>
        </a:accent3>
        <a:accent4>
          <a:srgbClr val="000000"/>
        </a:accent4>
        <a:accent5>
          <a:srgbClr val="C3AAB9"/>
        </a:accent5>
        <a:accent6>
          <a:srgbClr val="CCB1C5"/>
        </a:accent6>
        <a:hlink>
          <a:srgbClr val="C389B4"/>
        </a:hlink>
        <a:folHlink>
          <a:srgbClr val="A64E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MIP NPM PowerPoint template vertical">
  <a:themeElements>
    <a:clrScheme name="HMIP NPM PowerPoint template vertical 1">
      <a:dk1>
        <a:srgbClr val="000000"/>
      </a:dk1>
      <a:lt1>
        <a:srgbClr val="FFFFFF"/>
      </a:lt1>
      <a:dk2>
        <a:srgbClr val="000000"/>
      </a:dk2>
      <a:lt2>
        <a:srgbClr val="B9C9D0"/>
      </a:lt2>
      <a:accent1>
        <a:srgbClr val="881369"/>
      </a:accent1>
      <a:accent2>
        <a:srgbClr val="E1C4DA"/>
      </a:accent2>
      <a:accent3>
        <a:srgbClr val="FFFFFF"/>
      </a:accent3>
      <a:accent4>
        <a:srgbClr val="000000"/>
      </a:accent4>
      <a:accent5>
        <a:srgbClr val="C3AAB9"/>
      </a:accent5>
      <a:accent6>
        <a:srgbClr val="CCB1C5"/>
      </a:accent6>
      <a:hlink>
        <a:srgbClr val="C389B4"/>
      </a:hlink>
      <a:folHlink>
        <a:srgbClr val="A64E8F"/>
      </a:folHlink>
    </a:clrScheme>
    <a:fontScheme name="HMIP NPM PowerPoint template vertic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HMIP NPM PowerPoint template vertical 1">
        <a:dk1>
          <a:srgbClr val="000000"/>
        </a:dk1>
        <a:lt1>
          <a:srgbClr val="FFFFFF"/>
        </a:lt1>
        <a:dk2>
          <a:srgbClr val="000000"/>
        </a:dk2>
        <a:lt2>
          <a:srgbClr val="B9C9D0"/>
        </a:lt2>
        <a:accent1>
          <a:srgbClr val="881369"/>
        </a:accent1>
        <a:accent2>
          <a:srgbClr val="E1C4DA"/>
        </a:accent2>
        <a:accent3>
          <a:srgbClr val="FFFFFF"/>
        </a:accent3>
        <a:accent4>
          <a:srgbClr val="000000"/>
        </a:accent4>
        <a:accent5>
          <a:srgbClr val="C3AAB9"/>
        </a:accent5>
        <a:accent6>
          <a:srgbClr val="CCB1C5"/>
        </a:accent6>
        <a:hlink>
          <a:srgbClr val="C389B4"/>
        </a:hlink>
        <a:folHlink>
          <a:srgbClr val="A64E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TotalTime>
  <Words>1972</Words>
  <Application>Microsoft Office PowerPoint</Application>
  <PresentationFormat>On-screen Show (4:3)</PresentationFormat>
  <Paragraphs>274</Paragraphs>
  <Slides>21</Slides>
  <Notes>5</Notes>
  <HiddenSlides>0</HiddenSlides>
  <MMClips>0</MMClips>
  <ScaleCrop>false</ScaleCrop>
  <HeadingPairs>
    <vt:vector size="6" baseType="variant">
      <vt:variant>
        <vt:lpstr>Fonts Used</vt:lpstr>
      </vt:variant>
      <vt:variant>
        <vt:i4>3</vt:i4>
      </vt:variant>
      <vt:variant>
        <vt:lpstr>Design Template</vt:lpstr>
      </vt:variant>
      <vt:variant>
        <vt:i4>3</vt:i4>
      </vt:variant>
      <vt:variant>
        <vt:lpstr>Slide Titles</vt:lpstr>
      </vt:variant>
      <vt:variant>
        <vt:i4>21</vt:i4>
      </vt:variant>
    </vt:vector>
  </HeadingPairs>
  <TitlesOfParts>
    <vt:vector size="27" baseType="lpstr">
      <vt:lpstr>Arial</vt:lpstr>
      <vt:lpstr>ＭＳ Ｐゴシック</vt:lpstr>
      <vt:lpstr>Calibri</vt:lpstr>
      <vt:lpstr>HMIP NPM PowerPoint template vertical</vt:lpstr>
      <vt:lpstr>1_HMIP NPM PowerPoint template vertical</vt:lpstr>
      <vt:lpstr>HMIP NPM PowerPoint template vertical</vt:lpstr>
      <vt:lpstr>    Her Majesty’s Inspectorate of Prisons (HMIP)  Inspecting Immigration Detention  31st March 2015 </vt:lpstr>
      <vt:lpstr>Role of HMIP</vt:lpstr>
      <vt:lpstr>History</vt:lpstr>
      <vt:lpstr>The UK National Preventive Mechanism (NPM)</vt:lpstr>
      <vt:lpstr>UK NPM members and their jurisdictions </vt:lpstr>
      <vt:lpstr>What institutions do HMIP inspect?</vt:lpstr>
      <vt:lpstr>Inspection Standards</vt:lpstr>
      <vt:lpstr>Inspection methods</vt:lpstr>
      <vt:lpstr>Healthy establishment tests</vt:lpstr>
      <vt:lpstr>Evidence  </vt:lpstr>
      <vt:lpstr>Immigration removal centres in UK</vt:lpstr>
      <vt:lpstr>Overseas escorts</vt:lpstr>
      <vt:lpstr>Key findings 2014-15</vt:lpstr>
      <vt:lpstr>Slide 14</vt:lpstr>
      <vt:lpstr>Positive outcomes</vt:lpstr>
      <vt:lpstr>Rule 35 Detention Centre Rules</vt:lpstr>
      <vt:lpstr>Victims of Trafficking </vt:lpstr>
      <vt:lpstr>Children and Families</vt:lpstr>
      <vt:lpstr>The National Independent Commission on Enforced Removals</vt:lpstr>
      <vt:lpstr>Alternatives to detention</vt:lpstr>
      <vt:lpstr>Slide 21</vt:lpstr>
    </vt:vector>
  </TitlesOfParts>
  <Company>Church Commissioners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work of  Her Majesty’s Inspectorate of Prisons  </dc:title>
  <dc:creator>martin.kettle</dc:creator>
  <cp:lastModifiedBy>Beverley Alden</cp:lastModifiedBy>
  <cp:revision>55</cp:revision>
  <dcterms:created xsi:type="dcterms:W3CDTF">2013-04-19T16:22:10Z</dcterms:created>
  <dcterms:modified xsi:type="dcterms:W3CDTF">2015-03-27T12:22:00Z</dcterms:modified>
</cp:coreProperties>
</file>